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279" r:id="rId5"/>
    <p:sldId id="260" r:id="rId6"/>
    <p:sldId id="294" r:id="rId7"/>
    <p:sldId id="288" r:id="rId8"/>
    <p:sldId id="289" r:id="rId9"/>
    <p:sldId id="316" r:id="rId10"/>
    <p:sldId id="348" r:id="rId11"/>
    <p:sldId id="349" r:id="rId12"/>
    <p:sldId id="278" r:id="rId13"/>
    <p:sldId id="308" r:id="rId14"/>
    <p:sldId id="307" r:id="rId15"/>
    <p:sldId id="318" r:id="rId16"/>
    <p:sldId id="283" r:id="rId17"/>
    <p:sldId id="317" r:id="rId18"/>
    <p:sldId id="310" r:id="rId19"/>
    <p:sldId id="311" r:id="rId20"/>
    <p:sldId id="312" r:id="rId21"/>
    <p:sldId id="313" r:id="rId22"/>
    <p:sldId id="314" r:id="rId23"/>
    <p:sldId id="315" r:id="rId24"/>
    <p:sldId id="263" r:id="rId25"/>
    <p:sldId id="290" r:id="rId26"/>
    <p:sldId id="319" r:id="rId27"/>
    <p:sldId id="321" r:id="rId28"/>
    <p:sldId id="320" r:id="rId29"/>
    <p:sldId id="264" r:id="rId30"/>
    <p:sldId id="325" r:id="rId31"/>
    <p:sldId id="265" r:id="rId32"/>
    <p:sldId id="322" r:id="rId33"/>
    <p:sldId id="323" r:id="rId34"/>
    <p:sldId id="324" r:id="rId35"/>
    <p:sldId id="326" r:id="rId36"/>
    <p:sldId id="266" r:id="rId37"/>
    <p:sldId id="327" r:id="rId38"/>
    <p:sldId id="328" r:id="rId39"/>
    <p:sldId id="329" r:id="rId40"/>
    <p:sldId id="350" r:id="rId41"/>
    <p:sldId id="330" r:id="rId42"/>
    <p:sldId id="331" r:id="rId43"/>
    <p:sldId id="341" r:id="rId44"/>
    <p:sldId id="333" r:id="rId45"/>
    <p:sldId id="334" r:id="rId46"/>
    <p:sldId id="335" r:id="rId47"/>
    <p:sldId id="336" r:id="rId48"/>
    <p:sldId id="342" r:id="rId49"/>
    <p:sldId id="275" r:id="rId50"/>
    <p:sldId id="337" r:id="rId51"/>
    <p:sldId id="338" r:id="rId52"/>
    <p:sldId id="273" r:id="rId53"/>
    <p:sldId id="339" r:id="rId54"/>
    <p:sldId id="340" r:id="rId55"/>
    <p:sldId id="343" r:id="rId56"/>
    <p:sldId id="344" r:id="rId57"/>
    <p:sldId id="345" r:id="rId58"/>
    <p:sldId id="346" r:id="rId59"/>
    <p:sldId id="332" r:id="rId60"/>
    <p:sldId id="268" r:id="rId61"/>
    <p:sldId id="351" r:id="rId62"/>
    <p:sldId id="284" r:id="rId63"/>
    <p:sldId id="305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270" r:id="rId75"/>
    <p:sldId id="347" r:id="rId76"/>
    <p:sldId id="269" r:id="rId77"/>
    <p:sldId id="285" r:id="rId78"/>
    <p:sldId id="281" r:id="rId79"/>
    <p:sldId id="280" r:id="rId80"/>
    <p:sldId id="272" r:id="rId81"/>
  </p:sldIdLst>
  <p:sldSz cx="12192000" cy="6858000"/>
  <p:notesSz cx="6858000" cy="9144000"/>
  <p:custDataLst>
    <p:tags r:id="rId8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6FF"/>
    <a:srgbClr val="10101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9" autoAdjust="0"/>
    <p:restoredTop sz="65161" autoAdjust="0"/>
  </p:normalViewPr>
  <p:slideViewPr>
    <p:cSldViewPr snapToGrid="0">
      <p:cViewPr varScale="1">
        <p:scale>
          <a:sx n="54" d="100"/>
          <a:sy n="54" d="100"/>
        </p:scale>
        <p:origin x="998" y="62"/>
      </p:cViewPr>
      <p:guideLst/>
    </p:cSldViewPr>
  </p:slideViewPr>
  <p:outlineViewPr>
    <p:cViewPr>
      <p:scale>
        <a:sx n="33" d="100"/>
        <a:sy n="33" d="100"/>
      </p:scale>
      <p:origin x="0" y="-1859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93CF6-9DC6-4A84-B44A-0DD063F4744A}" type="datetimeFigureOut">
              <a:rPr lang="id-ID" smtClean="0"/>
              <a:t>24/08/2023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5DA22-69EE-43C7-9DC5-1C9997619852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44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19835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d-ID" dirty="0"/>
              <a:t>Ibaratnya </a:t>
            </a:r>
            <a:r>
              <a:rPr lang="id-ID" dirty="0" err="1"/>
              <a:t>coding</a:t>
            </a:r>
            <a:r>
              <a:rPr lang="id-ID" dirty="0"/>
              <a:t> itu hanya membuat rumah. Desain rumah, memilih bahan, menghitung kaya ketahanan gempa, dan juga membangun rumah itu </a:t>
            </a:r>
            <a:r>
              <a:rPr lang="id-ID" dirty="0" err="1"/>
              <a:t>programming</a:t>
            </a:r>
            <a:endParaRPr lang="id-ID" dirty="0"/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195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Misal</a:t>
            </a:r>
            <a:r>
              <a:rPr lang="en-US" dirty="0"/>
              <a:t> kalo </a:t>
            </a:r>
            <a:r>
              <a:rPr lang="en-US" dirty="0" err="1"/>
              <a:t>sihir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mengendalikan</a:t>
            </a:r>
            <a:r>
              <a:rPr lang="en-US" dirty="0"/>
              <a:t> benda2 (</a:t>
            </a:r>
            <a:r>
              <a:rPr lang="en-US" dirty="0" err="1"/>
              <a:t>nerbangin</a:t>
            </a:r>
            <a:r>
              <a:rPr lang="en-US" dirty="0"/>
              <a:t> batu </a:t>
            </a:r>
            <a:r>
              <a:rPr lang="en-US" dirty="0" err="1"/>
              <a:t>dll</a:t>
            </a:r>
            <a:r>
              <a:rPr lang="en-US" dirty="0"/>
              <a:t>). Kalo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ngerti</a:t>
            </a:r>
            <a:r>
              <a:rPr lang="en-US" dirty="0"/>
              <a:t> coding, </a:t>
            </a:r>
            <a:r>
              <a:rPr lang="en-US" dirty="0" err="1"/>
              <a:t>kita</a:t>
            </a:r>
            <a:r>
              <a:rPr lang="en-US" dirty="0"/>
              <a:t> juga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</a:t>
            </a:r>
            <a:r>
              <a:rPr lang="en-US" dirty="0" err="1"/>
              <a:t>penyihir</a:t>
            </a:r>
            <a:r>
              <a:rPr lang="en-US" dirty="0"/>
              <a:t> (</a:t>
            </a:r>
            <a:r>
              <a:rPr lang="en-US" dirty="0" err="1"/>
              <a:t>mengendalikan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sesuai</a:t>
            </a:r>
            <a:r>
              <a:rPr lang="en-US" dirty="0"/>
              <a:t> </a:t>
            </a:r>
            <a:r>
              <a:rPr lang="en-US" dirty="0" err="1"/>
              <a:t>kehendak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).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2259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 yang </a:t>
            </a:r>
            <a:r>
              <a:rPr lang="en-US" dirty="0" err="1"/>
              <a:t>bisa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1497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melihat</a:t>
            </a:r>
            <a:r>
              <a:rPr lang="en-US" dirty="0"/>
              <a:t> coding </a:t>
            </a:r>
            <a:r>
              <a:rPr lang="en-US" dirty="0" err="1"/>
              <a:t>dipakai</a:t>
            </a:r>
            <a:r>
              <a:rPr lang="en-US" dirty="0"/>
              <a:t> untuk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di dunia </a:t>
            </a:r>
            <a:r>
              <a:rPr lang="en-US" dirty="0" err="1"/>
              <a:t>nyata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52769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contoh</a:t>
            </a:r>
            <a:r>
              <a:rPr lang="en-US" dirty="0"/>
              <a:t>…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451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Tanya pada main game </a:t>
            </a:r>
            <a:r>
              <a:rPr lang="en-US" dirty="0" err="1"/>
              <a:t>apa</a:t>
            </a:r>
            <a:r>
              <a:rPr lang="en-US" dirty="0"/>
              <a:t>?</a:t>
            </a:r>
          </a:p>
          <a:p>
            <a:r>
              <a:rPr lang="en-US" dirty="0"/>
              <a:t>Take example from a popular game</a:t>
            </a:r>
          </a:p>
          <a:p>
            <a:r>
              <a:rPr lang="en-US" dirty="0" err="1"/>
              <a:t>Netcode</a:t>
            </a:r>
            <a:r>
              <a:rPr lang="en-US" dirty="0"/>
              <a:t> </a:t>
            </a:r>
            <a:r>
              <a:rPr lang="en-US" dirty="0" err="1"/>
              <a:t>biar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online</a:t>
            </a:r>
          </a:p>
          <a:p>
            <a:endParaRPr lang="en-US" dirty="0"/>
          </a:p>
          <a:p>
            <a:r>
              <a:rPr lang="en-US" dirty="0"/>
              <a:t>Game engine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1801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Examples…</a:t>
            </a:r>
          </a:p>
          <a:p>
            <a:endParaRPr lang="en-US" dirty="0"/>
          </a:p>
          <a:p>
            <a:r>
              <a:rPr lang="en-US" dirty="0"/>
              <a:t>Web vs app</a:t>
            </a:r>
          </a:p>
          <a:p>
            <a:r>
              <a:rPr lang="en-US" dirty="0" err="1"/>
              <a:t>Sekarang</a:t>
            </a:r>
            <a:r>
              <a:rPr lang="en-US" dirty="0"/>
              <a:t> kalo </a:t>
            </a:r>
            <a:r>
              <a:rPr lang="en-US" dirty="0" err="1"/>
              <a:t>pemula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programming </a:t>
            </a:r>
            <a:r>
              <a:rPr lang="en-US" dirty="0" err="1"/>
              <a:t>biasanya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web </a:t>
            </a:r>
            <a:r>
              <a:rPr lang="en-US" dirty="0" err="1"/>
              <a:t>dulu</a:t>
            </a:r>
            <a:r>
              <a:rPr lang="en-US" dirty="0"/>
              <a:t>. Karena </a:t>
            </a:r>
            <a:r>
              <a:rPr lang="en-US" dirty="0" err="1"/>
              <a:t>mudah</a:t>
            </a:r>
            <a:r>
              <a:rPr lang="en-US" dirty="0"/>
              <a:t> dan </a:t>
            </a:r>
            <a:r>
              <a:rPr lang="en-US" dirty="0" err="1"/>
              <a:t>banyak</a:t>
            </a:r>
            <a:r>
              <a:rPr lang="en-US" dirty="0"/>
              <a:t> </a:t>
            </a:r>
            <a:r>
              <a:rPr lang="en-US" dirty="0" err="1"/>
              <a:t>dipakai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20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05592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9386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Mars rover, </a:t>
            </a:r>
            <a:r>
              <a:rPr lang="en-US" dirty="0" err="1"/>
              <a:t>roomba</a:t>
            </a:r>
            <a:r>
              <a:rPr lang="en-US" dirty="0"/>
              <a:t>. Robot </a:t>
            </a:r>
            <a:r>
              <a:rPr lang="en-US" dirty="0" err="1"/>
              <a:t>pabrik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5600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Seringnya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terlihat</a:t>
            </a:r>
            <a:r>
              <a:rPr lang="en-US" dirty="0"/>
              <a:t>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ada</a:t>
            </a:r>
            <a:endParaRPr lang="en-US" dirty="0"/>
          </a:p>
          <a:p>
            <a:r>
              <a:rPr lang="en-US" dirty="0" err="1"/>
              <a:t>Ramalan</a:t>
            </a:r>
            <a:r>
              <a:rPr lang="en-US" dirty="0"/>
              <a:t> </a:t>
            </a:r>
            <a:r>
              <a:rPr lang="en-US" dirty="0" err="1"/>
              <a:t>cuaca</a:t>
            </a:r>
            <a:r>
              <a:rPr lang="en-US" dirty="0"/>
              <a:t>, </a:t>
            </a:r>
            <a:r>
              <a:rPr lang="en-US" dirty="0" err="1"/>
              <a:t>algoritma</a:t>
            </a:r>
            <a:r>
              <a:rPr lang="en-US" dirty="0"/>
              <a:t> </a:t>
            </a:r>
            <a:r>
              <a:rPr lang="en-US" dirty="0" err="1"/>
              <a:t>tiktok</a:t>
            </a:r>
            <a:r>
              <a:rPr lang="en-US" dirty="0"/>
              <a:t> (</a:t>
            </a:r>
            <a:r>
              <a:rPr lang="en-US" dirty="0" err="1"/>
              <a:t>fyp</a:t>
            </a:r>
            <a:r>
              <a:rPr lang="en-US" dirty="0"/>
              <a:t>)</a:t>
            </a:r>
          </a:p>
          <a:p>
            <a:r>
              <a:rPr lang="en-US" dirty="0" err="1"/>
              <a:t>Menganalisa</a:t>
            </a:r>
            <a:r>
              <a:rPr lang="en-US" dirty="0"/>
              <a:t> </a:t>
            </a:r>
            <a:r>
              <a:rPr lang="en-US" dirty="0" err="1"/>
              <a:t>banyak</a:t>
            </a:r>
            <a:r>
              <a:rPr lang="en-US" dirty="0"/>
              <a:t> data,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dibikin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yang </a:t>
            </a:r>
            <a:r>
              <a:rPr lang="en-US" dirty="0" err="1"/>
              <a:t>berguna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4738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Qs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tanya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pake</a:t>
            </a:r>
            <a:r>
              <a:rPr lang="en-US" dirty="0"/>
              <a:t> </a:t>
            </a:r>
            <a:r>
              <a:rPr lang="en-US" dirty="0" err="1"/>
              <a:t>slido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63031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. Indo </a:t>
            </a:r>
            <a:r>
              <a:rPr lang="en-US" dirty="0" err="1"/>
              <a:t>inggris</a:t>
            </a:r>
            <a:r>
              <a:rPr lang="en-US" dirty="0"/>
              <a:t> </a:t>
            </a:r>
            <a:r>
              <a:rPr lang="en-US" dirty="0" err="1"/>
              <a:t>apalagi</a:t>
            </a:r>
            <a:r>
              <a:rPr lang="en-US" dirty="0"/>
              <a:t>.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423198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. Indo </a:t>
            </a:r>
            <a:r>
              <a:rPr lang="en-US" dirty="0" err="1"/>
              <a:t>inggris</a:t>
            </a:r>
            <a:r>
              <a:rPr lang="en-US" dirty="0"/>
              <a:t> </a:t>
            </a:r>
            <a:r>
              <a:rPr lang="en-US" dirty="0" err="1"/>
              <a:t>apalagi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Org </a:t>
            </a:r>
            <a:r>
              <a:rPr lang="en-US" dirty="0" err="1"/>
              <a:t>jawa</a:t>
            </a:r>
            <a:r>
              <a:rPr lang="en-US" dirty="0"/>
              <a:t> minimal bilingual, </a:t>
            </a:r>
            <a:r>
              <a:rPr lang="en-US" dirty="0" err="1"/>
              <a:t>biasanya</a:t>
            </a:r>
            <a:r>
              <a:rPr lang="en-US" dirty="0"/>
              <a:t> trilingual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042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9429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Untuk </a:t>
            </a:r>
            <a:r>
              <a:rPr lang="en-US" dirty="0" err="1"/>
              <a:t>belajar</a:t>
            </a:r>
            <a:r>
              <a:rPr lang="en-US" dirty="0"/>
              <a:t> coding dan konsep2 coding</a:t>
            </a:r>
          </a:p>
          <a:p>
            <a:r>
              <a:rPr lang="en-US" dirty="0" err="1"/>
              <a:t>Tinggal</a:t>
            </a:r>
            <a:r>
              <a:rPr lang="en-US" dirty="0"/>
              <a:t> </a:t>
            </a:r>
            <a:r>
              <a:rPr lang="en-US" dirty="0" err="1"/>
              <a:t>Menarik</a:t>
            </a:r>
            <a:r>
              <a:rPr lang="en-US" dirty="0"/>
              <a:t> dan </a:t>
            </a:r>
            <a:r>
              <a:rPr lang="en-US" dirty="0" err="1"/>
              <a:t>menaruh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kode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Scratch: coding </a:t>
            </a:r>
            <a:r>
              <a:rPr lang="en-US" dirty="0" err="1"/>
              <a:t>biar</a:t>
            </a:r>
            <a:r>
              <a:rPr lang="en-US" dirty="0"/>
              <a:t> </a:t>
            </a:r>
            <a:r>
              <a:rPr lang="en-US" dirty="0" err="1"/>
              <a:t>kucingnya</a:t>
            </a:r>
            <a:r>
              <a:rPr lang="en-US" dirty="0"/>
              <a:t> </a:t>
            </a:r>
            <a:r>
              <a:rPr lang="en-US" dirty="0" err="1"/>
              <a:t>bergerak</a:t>
            </a:r>
            <a:endParaRPr lang="en-US" dirty="0"/>
          </a:p>
          <a:p>
            <a:r>
              <a:rPr lang="en-US" dirty="0" err="1"/>
              <a:t>Blockly</a:t>
            </a:r>
            <a:r>
              <a:rPr lang="en-US" dirty="0"/>
              <a:t>: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drpd</a:t>
            </a:r>
            <a:r>
              <a:rPr lang="en-US" dirty="0"/>
              <a:t> scratch. </a:t>
            </a:r>
            <a:r>
              <a:rPr lang="en-US" dirty="0" err="1"/>
              <a:t>tarik-taruh</a:t>
            </a:r>
            <a:r>
              <a:rPr lang="en-US" dirty="0"/>
              <a:t> kaya scratch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udah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</a:t>
            </a:r>
            <a:r>
              <a:rPr lang="en-US" dirty="0" err="1"/>
              <a:t>beneran</a:t>
            </a:r>
            <a:endParaRPr lang="id-ID" dirty="0"/>
          </a:p>
          <a:p>
            <a:endParaRPr lang="en-US" dirty="0"/>
          </a:p>
          <a:p>
            <a:r>
              <a:rPr lang="en-US" dirty="0"/>
              <a:t>Ada yang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nyoba</a:t>
            </a:r>
            <a:r>
              <a:rPr lang="en-US" dirty="0"/>
              <a:t> scratch/</a:t>
            </a:r>
            <a:r>
              <a:rPr lang="en-US" dirty="0" err="1"/>
              <a:t>blockly</a:t>
            </a:r>
            <a:r>
              <a:rPr lang="en-US" dirty="0"/>
              <a:t>? Nanti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coba</a:t>
            </a:r>
            <a:r>
              <a:rPr lang="en-US" dirty="0"/>
              <a:t> bareng2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3307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Explain how the activity relates to coding. Code is made of specific instructions given to a computer. Just like in the activity, if instructions aren't clear, the computer may not produce the desired result. This highlights the need for precision in coding.</a:t>
            </a:r>
          </a:p>
          <a:p>
            <a:endParaRPr lang="en-US" dirty="0"/>
          </a:p>
          <a:p>
            <a:r>
              <a:rPr lang="en-US" dirty="0"/>
              <a:t>Congrats you just made your first algorithm!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29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497167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Kita </a:t>
            </a:r>
            <a:r>
              <a:rPr lang="en-US" dirty="0" err="1"/>
              <a:t>barusan</a:t>
            </a:r>
            <a:r>
              <a:rPr lang="en-US" dirty="0"/>
              <a:t> </a:t>
            </a:r>
            <a:r>
              <a:rPr lang="en-US" dirty="0" err="1"/>
              <a:t>praktek</a:t>
            </a:r>
            <a:endParaRPr lang="en-US" dirty="0"/>
          </a:p>
          <a:p>
            <a:endParaRPr lang="en-US" dirty="0"/>
          </a:p>
          <a:p>
            <a:r>
              <a:rPr lang="en-US" dirty="0"/>
              <a:t>Ex </a:t>
            </a:r>
            <a:r>
              <a:rPr lang="en-US" dirty="0" err="1"/>
              <a:t>harfiah</a:t>
            </a:r>
            <a:r>
              <a:rPr lang="en-US" dirty="0"/>
              <a:t>: </a:t>
            </a:r>
            <a:r>
              <a:rPr lang="en-US" dirty="0" err="1"/>
              <a:t>makan</a:t>
            </a:r>
            <a:r>
              <a:rPr lang="en-US" dirty="0"/>
              <a:t> </a:t>
            </a:r>
            <a:r>
              <a:rPr lang="en-US" dirty="0" err="1"/>
              <a:t>mie</a:t>
            </a:r>
            <a:r>
              <a:rPr lang="en-US" dirty="0"/>
              <a:t> </a:t>
            </a:r>
            <a:r>
              <a:rPr lang="en-US" dirty="0" err="1"/>
              <a:t>ayam</a:t>
            </a:r>
            <a:r>
              <a:rPr lang="en-US" dirty="0"/>
              <a:t> </a:t>
            </a:r>
            <a:r>
              <a:rPr lang="en-US" dirty="0" err="1"/>
              <a:t>diambilin</a:t>
            </a:r>
            <a:r>
              <a:rPr lang="en-US" dirty="0"/>
              <a:t> </a:t>
            </a:r>
            <a:r>
              <a:rPr lang="en-US" dirty="0" err="1"/>
              <a:t>sambel</a:t>
            </a:r>
            <a:r>
              <a:rPr lang="en-US" dirty="0"/>
              <a:t> 1 </a:t>
            </a:r>
            <a:r>
              <a:rPr lang="en-US" dirty="0" err="1"/>
              <a:t>sendok</a:t>
            </a:r>
            <a:r>
              <a:rPr lang="en-US" dirty="0"/>
              <a:t>. Kurang pedes </a:t>
            </a:r>
            <a:r>
              <a:rPr lang="en-US" dirty="0" err="1"/>
              <a:t>engga</a:t>
            </a:r>
            <a:r>
              <a:rPr lang="en-US" dirty="0"/>
              <a:t>? Kurang 100 </a:t>
            </a:r>
            <a:r>
              <a:rPr lang="en-US" dirty="0" err="1"/>
              <a:t>sendok</a:t>
            </a:r>
            <a:r>
              <a:rPr lang="en-US" dirty="0"/>
              <a:t>.</a:t>
            </a:r>
          </a:p>
          <a:p>
            <a:r>
              <a:rPr lang="en-US" dirty="0"/>
              <a:t>Kalo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bakal</a:t>
            </a:r>
            <a:r>
              <a:rPr lang="en-US" dirty="0"/>
              <a:t> </a:t>
            </a:r>
            <a:r>
              <a:rPr lang="en-US" dirty="0" err="1"/>
              <a:t>dikasih</a:t>
            </a:r>
            <a:r>
              <a:rPr lang="en-US" dirty="0"/>
              <a:t> 100 </a:t>
            </a:r>
            <a:r>
              <a:rPr lang="en-US" dirty="0" err="1"/>
              <a:t>sendok</a:t>
            </a:r>
            <a:r>
              <a:rPr lang="en-US" dirty="0"/>
              <a:t> </a:t>
            </a:r>
            <a:r>
              <a:rPr lang="en-US" dirty="0" err="1"/>
              <a:t>beneran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6712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74136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00545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dirty="0" err="1"/>
              <a:t>yt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8316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Dari video </a:t>
            </a:r>
            <a:r>
              <a:rPr lang="en-US" dirty="0" err="1"/>
              <a:t>tadi</a:t>
            </a:r>
            <a:r>
              <a:rPr lang="en-US" dirty="0"/>
              <a:t>…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85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 </a:t>
            </a:r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berhadiah</a:t>
            </a:r>
            <a:r>
              <a:rPr lang="en-US" dirty="0"/>
              <a:t>, </a:t>
            </a:r>
            <a:r>
              <a:rPr lang="en-US" err="1"/>
              <a:t>jadi</a:t>
            </a:r>
            <a:r>
              <a:rPr lang="en-US"/>
              <a:t> tolong perhatiin </a:t>
            </a:r>
            <a:r>
              <a:rPr lang="en-US" dirty="0" err="1"/>
              <a:t>materi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69085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Tdk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takut</a:t>
            </a:r>
            <a:r>
              <a:rPr lang="en-US" dirty="0"/>
              <a:t> error, </a:t>
            </a:r>
            <a:r>
              <a:rPr lang="en-US" dirty="0" err="1"/>
              <a:t>tdk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nulis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manual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3002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scratch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39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93684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diganti</a:t>
            </a:r>
            <a:r>
              <a:rPr lang="en-US" dirty="0"/>
              <a:t> </a:t>
            </a:r>
            <a:r>
              <a:rPr lang="en-US" dirty="0" err="1"/>
              <a:t>bebas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41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31474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42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10449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43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85532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dasar</a:t>
            </a:r>
            <a:r>
              <a:rPr lang="en-US" dirty="0"/>
              <a:t> di coding yang </a:t>
            </a:r>
            <a:r>
              <a:rPr lang="en-US" dirty="0" err="1"/>
              <a:t>memungkinkan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untuk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keputusa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50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04337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53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13853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Loop sangat </a:t>
            </a:r>
            <a:r>
              <a:rPr lang="en-US" dirty="0" err="1"/>
              <a:t>mempermudah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54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4398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barusan</a:t>
            </a:r>
            <a:r>
              <a:rPr lang="en-US" dirty="0"/>
              <a:t>,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lanjutan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55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5052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Tambah</a:t>
            </a:r>
            <a:r>
              <a:rPr lang="en-US" dirty="0"/>
              <a:t> sprite dan </a:t>
            </a:r>
            <a:r>
              <a:rPr lang="en-US" dirty="0" err="1"/>
              <a:t>elemen</a:t>
            </a:r>
            <a:r>
              <a:rPr lang="en-US" dirty="0"/>
              <a:t> </a:t>
            </a:r>
            <a:r>
              <a:rPr lang="en-US" dirty="0" err="1"/>
              <a:t>interaktif</a:t>
            </a:r>
            <a:r>
              <a:rPr lang="en-US" dirty="0"/>
              <a:t>, </a:t>
            </a:r>
            <a:r>
              <a:rPr lang="en-US" dirty="0" err="1"/>
              <a:t>latar</a:t>
            </a:r>
            <a:endParaRPr lang="en-US" dirty="0"/>
          </a:p>
          <a:p>
            <a:endParaRPr lang="en-US" dirty="0"/>
          </a:p>
          <a:p>
            <a:r>
              <a:rPr lang="en-US" dirty="0"/>
              <a:t>I make one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59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4605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B58900"/>
                </a:solidFill>
                <a:effectLst/>
                <a:latin typeface="Hack" panose="020B0609030202020204" pitchFamily="49" charset="0"/>
              </a:rPr>
              <a:t>For creating games, solving problems, developing apps, just curious</a:t>
            </a:r>
            <a:endParaRPr lang="en-US" b="0" dirty="0">
              <a:solidFill>
                <a:srgbClr val="839496"/>
              </a:solidFill>
              <a:effectLst/>
              <a:latin typeface="Hack" panose="020B06090302020202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06816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</a:t>
            </a:r>
            <a:r>
              <a:rPr lang="en-US" dirty="0" err="1"/>
              <a:t>kreasi</a:t>
            </a:r>
            <a:r>
              <a:rPr lang="en-US" dirty="0"/>
              <a:t> kalian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60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72839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pertama</a:t>
            </a:r>
            <a:r>
              <a:rPr lang="en-US" dirty="0"/>
              <a:t> </a:t>
            </a:r>
            <a:r>
              <a:rPr lang="en-US" dirty="0" err="1"/>
              <a:t>dapet</a:t>
            </a:r>
            <a:r>
              <a:rPr lang="en-US" dirty="0"/>
              <a:t> </a:t>
            </a:r>
            <a:r>
              <a:rPr lang="en-US" dirty="0" err="1"/>
              <a:t>stiker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61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9516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berhadiah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63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13093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coding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,</a:t>
            </a:r>
          </a:p>
          <a:p>
            <a:endParaRPr lang="en-US" dirty="0"/>
          </a:p>
          <a:p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sesuatu</a:t>
            </a:r>
            <a:r>
              <a:rPr lang="en-US" dirty="0"/>
              <a:t> yang </a:t>
            </a:r>
            <a:r>
              <a:rPr lang="en-US" dirty="0" err="1"/>
              <a:t>kita</a:t>
            </a:r>
            <a:r>
              <a:rPr lang="en-US" dirty="0"/>
              <a:t> </a:t>
            </a:r>
            <a:r>
              <a:rPr lang="en-US" dirty="0" err="1"/>
              <a:t>gunakan</a:t>
            </a:r>
            <a:r>
              <a:rPr lang="en-US" dirty="0"/>
              <a:t> </a:t>
            </a:r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penting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Suruh</a:t>
            </a:r>
            <a:r>
              <a:rPr lang="en-US" dirty="0"/>
              <a:t> req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pak</a:t>
            </a:r>
            <a:r>
              <a:rPr lang="en-US" dirty="0"/>
              <a:t> </a:t>
            </a:r>
            <a:r>
              <a:rPr lang="en-US" dirty="0" err="1"/>
              <a:t>jon</a:t>
            </a:r>
            <a:r>
              <a:rPr lang="en-US" dirty="0"/>
              <a:t> </a:t>
            </a:r>
            <a:r>
              <a:rPr lang="en-US" dirty="0" err="1"/>
              <a:t>praktek</a:t>
            </a:r>
            <a:r>
              <a:rPr lang="en-US" dirty="0"/>
              <a:t> scratch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74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96056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Naik level </a:t>
            </a:r>
            <a:r>
              <a:rPr lang="en-US" dirty="0" err="1"/>
              <a:t>coba</a:t>
            </a:r>
            <a:r>
              <a:rPr lang="en-US" dirty="0"/>
              <a:t> </a:t>
            </a:r>
            <a:r>
              <a:rPr lang="en-US" dirty="0" err="1"/>
              <a:t>blockly</a:t>
            </a:r>
            <a:endParaRPr lang="en-US" dirty="0"/>
          </a:p>
          <a:p>
            <a:r>
              <a:rPr lang="en-US" dirty="0"/>
              <a:t>Coba buat2 di scratch</a:t>
            </a:r>
          </a:p>
          <a:p>
            <a:endParaRPr lang="en-US" dirty="0"/>
          </a:p>
          <a:p>
            <a:r>
              <a:rPr lang="en-US" dirty="0" err="1"/>
              <a:t>Js</a:t>
            </a:r>
            <a:r>
              <a:rPr lang="en-US" dirty="0"/>
              <a:t> python </a:t>
            </a:r>
            <a:r>
              <a:rPr lang="en-US" dirty="0" err="1"/>
              <a:t>gampang</a:t>
            </a:r>
            <a:r>
              <a:rPr lang="en-US" dirty="0"/>
              <a:t>. Kalo </a:t>
            </a:r>
            <a:r>
              <a:rPr lang="en-US" dirty="0" err="1"/>
              <a:t>pengen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ngerti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, </a:t>
            </a:r>
            <a:r>
              <a:rPr lang="en-US" dirty="0" err="1"/>
              <a:t>belajar</a:t>
            </a:r>
            <a:r>
              <a:rPr lang="en-US" dirty="0"/>
              <a:t> C (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semudah</a:t>
            </a:r>
            <a:r>
              <a:rPr lang="en-US" dirty="0"/>
              <a:t> </a:t>
            </a:r>
            <a:r>
              <a:rPr lang="en-US" dirty="0" err="1"/>
              <a:t>js</a:t>
            </a:r>
            <a:r>
              <a:rPr lang="en-US" dirty="0"/>
              <a:t> dan </a:t>
            </a:r>
            <a:r>
              <a:rPr lang="en-US" dirty="0" err="1"/>
              <a:t>py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Gaji</a:t>
            </a:r>
            <a:r>
              <a:rPr lang="en-US" dirty="0"/>
              <a:t> programmer…</a:t>
            </a:r>
          </a:p>
          <a:p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. </a:t>
            </a:r>
            <a:r>
              <a:rPr lang="en-US" dirty="0" err="1"/>
              <a:t>Kancing</a:t>
            </a:r>
            <a:r>
              <a:rPr lang="en-US" dirty="0"/>
              <a:t> baju </a:t>
            </a:r>
            <a:r>
              <a:rPr lang="en-US" dirty="0" err="1"/>
              <a:t>lepas</a:t>
            </a:r>
            <a:r>
              <a:rPr lang="en-US" dirty="0"/>
              <a:t> kalo ga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peneliti</a:t>
            </a:r>
            <a:r>
              <a:rPr lang="en-US" dirty="0"/>
              <a:t> </a:t>
            </a:r>
            <a:r>
              <a:rPr lang="en-US" dirty="0" err="1"/>
              <a:t>gimana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75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20137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Bisa juga </a:t>
            </a:r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saya</a:t>
            </a:r>
            <a:r>
              <a:rPr lang="en-US" dirty="0"/>
              <a:t> di… Bisa juga main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posko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76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8691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77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505852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Bebas</a:t>
            </a:r>
            <a:r>
              <a:rPr lang="en-US" dirty="0"/>
              <a:t> </a:t>
            </a:r>
            <a:r>
              <a:rPr lang="en-US" dirty="0" err="1"/>
              <a:t>tanya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. Ada yang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mengerti</a:t>
            </a:r>
            <a:r>
              <a:rPr lang="en-US" dirty="0"/>
              <a:t>? Tanya di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juga </a:t>
            </a:r>
            <a:r>
              <a:rPr lang="en-US" dirty="0" err="1"/>
              <a:t>boleh</a:t>
            </a:r>
            <a:r>
              <a:rPr lang="en-US" dirty="0"/>
              <a:t>. </a:t>
            </a:r>
            <a:r>
              <a:rPr lang="en-US" dirty="0" err="1"/>
              <a:t>Bebas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Tanya:</a:t>
            </a:r>
          </a:p>
          <a:p>
            <a:pPr marL="171450" indent="-171450">
              <a:buFontTx/>
              <a:buChar char="-"/>
            </a:pPr>
            <a:r>
              <a:rPr lang="en-US" dirty="0"/>
              <a:t>Bagian </a:t>
            </a:r>
            <a:r>
              <a:rPr lang="en-US" dirty="0" err="1"/>
              <a:t>favorit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Kepikiran</a:t>
            </a:r>
            <a:r>
              <a:rPr lang="en-US" dirty="0"/>
              <a:t> </a:t>
            </a:r>
            <a:r>
              <a:rPr lang="en-US" dirty="0" err="1"/>
              <a:t>jadi</a:t>
            </a:r>
            <a:r>
              <a:rPr lang="en-US" dirty="0"/>
              <a:t> programmer </a:t>
            </a:r>
            <a:r>
              <a:rPr lang="en-US" dirty="0" err="1"/>
              <a:t>enggak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Tadi</a:t>
            </a:r>
            <a:r>
              <a:rPr lang="en-US" dirty="0"/>
              <a:t> </a:t>
            </a:r>
            <a:r>
              <a:rPr lang="en-US" dirty="0" err="1"/>
              <a:t>buat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di scratch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Smk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sma</a:t>
            </a:r>
            <a:r>
              <a:rPr lang="en-US" dirty="0"/>
              <a:t>, </a:t>
            </a:r>
            <a:r>
              <a:rPr lang="en-US" dirty="0" err="1"/>
              <a:t>smk</a:t>
            </a:r>
            <a:r>
              <a:rPr lang="en-US" dirty="0"/>
              <a:t> </a:t>
            </a:r>
            <a:r>
              <a:rPr lang="en-US" dirty="0" err="1"/>
              <a:t>jurusan</a:t>
            </a:r>
            <a:r>
              <a:rPr lang="en-US" dirty="0"/>
              <a:t> </a:t>
            </a:r>
            <a:r>
              <a:rPr lang="en-US" dirty="0" err="1"/>
              <a:t>apa</a:t>
            </a:r>
            <a:endParaRPr lang="en-US" dirty="0"/>
          </a:p>
          <a:p>
            <a:pPr marL="171450" indent="-171450">
              <a:buFontTx/>
              <a:buChar char="-"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78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89938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Kita </a:t>
            </a:r>
            <a:r>
              <a:rPr lang="en-US" b="1" dirty="0" err="1"/>
              <a:t>bakal</a:t>
            </a:r>
            <a:r>
              <a:rPr lang="en-US" b="1" dirty="0"/>
              <a:t> </a:t>
            </a:r>
            <a:r>
              <a:rPr lang="en-US" b="1" dirty="0" err="1"/>
              <a:t>kelihatan</a:t>
            </a:r>
            <a:r>
              <a:rPr lang="en-US" b="1" dirty="0"/>
              <a:t> kaya </a:t>
            </a:r>
            <a:r>
              <a:rPr lang="en-US" b="1" dirty="0" err="1"/>
              <a:t>penyihir</a:t>
            </a:r>
            <a:r>
              <a:rPr lang="en-US" b="1" dirty="0"/>
              <a:t>, </a:t>
            </a:r>
            <a:r>
              <a:rPr lang="en-US" b="1" dirty="0" err="1"/>
              <a:t>dibandingkan</a:t>
            </a:r>
            <a:r>
              <a:rPr lang="en-US" b="1" dirty="0"/>
              <a:t> orang yang ga </a:t>
            </a:r>
            <a:r>
              <a:rPr lang="en-US" b="1" dirty="0" err="1"/>
              <a:t>ngerti</a:t>
            </a:r>
            <a:r>
              <a:rPr lang="en-US" b="1" dirty="0"/>
              <a:t> coding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Semua</a:t>
            </a:r>
            <a:r>
              <a:rPr lang="en-US" b="1" dirty="0"/>
              <a:t> </a:t>
            </a:r>
            <a:r>
              <a:rPr lang="en-US" b="1" dirty="0" err="1"/>
              <a:t>dimulai</a:t>
            </a:r>
            <a:r>
              <a:rPr lang="en-US" b="1" dirty="0"/>
              <a:t> </a:t>
            </a:r>
            <a:r>
              <a:rPr lang="en-US" b="1" dirty="0" err="1"/>
              <a:t>dari</a:t>
            </a:r>
            <a:r>
              <a:rPr lang="en-US" b="1" dirty="0"/>
              <a:t> </a:t>
            </a:r>
            <a:r>
              <a:rPr lang="en-US" b="1" dirty="0" err="1"/>
              <a:t>satu</a:t>
            </a:r>
            <a:r>
              <a:rPr lang="en-US" b="1" dirty="0"/>
              <a:t> </a:t>
            </a:r>
            <a:r>
              <a:rPr lang="en-US" b="1" dirty="0" err="1"/>
              <a:t>langkah</a:t>
            </a:r>
            <a:r>
              <a:rPr lang="en-US" b="1" dirty="0"/>
              <a:t>. Langkah </a:t>
            </a:r>
            <a:r>
              <a:rPr lang="en-US" b="1" dirty="0" err="1"/>
              <a:t>pertama</a:t>
            </a:r>
            <a:r>
              <a:rPr lang="en-US" b="1" dirty="0"/>
              <a:t> kalian </a:t>
            </a:r>
            <a:r>
              <a:rPr lang="en-US" b="1" dirty="0" err="1"/>
              <a:t>dalam</a:t>
            </a:r>
            <a:r>
              <a:rPr lang="en-US" b="1" dirty="0"/>
              <a:t> coding </a:t>
            </a:r>
            <a:r>
              <a:rPr lang="en-US" b="1" dirty="0" err="1"/>
              <a:t>dimulai</a:t>
            </a:r>
            <a:r>
              <a:rPr lang="en-US" b="1" dirty="0"/>
              <a:t> </a:t>
            </a:r>
            <a:r>
              <a:rPr lang="en-US" b="1" dirty="0" err="1"/>
              <a:t>hari</a:t>
            </a:r>
            <a:r>
              <a:rPr lang="en-US" b="1" dirty="0"/>
              <a:t> </a:t>
            </a:r>
            <a:r>
              <a:rPr lang="en-US" b="1" dirty="0" err="1"/>
              <a:t>ini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Banyak </a:t>
            </a:r>
            <a:r>
              <a:rPr lang="en-US" b="1" dirty="0" err="1"/>
              <a:t>Praktek</a:t>
            </a:r>
            <a:r>
              <a:rPr lang="en-US" b="1" dirty="0"/>
              <a:t> dan </a:t>
            </a:r>
            <a:r>
              <a:rPr lang="en-US" b="1" dirty="0" err="1"/>
              <a:t>belajar</a:t>
            </a:r>
            <a:r>
              <a:rPr lang="en-US" b="1" dirty="0"/>
              <a:t> </a:t>
            </a:r>
            <a:r>
              <a:rPr lang="en-US" b="1" dirty="0" err="1"/>
              <a:t>adalah</a:t>
            </a:r>
            <a:r>
              <a:rPr lang="en-US" b="1" dirty="0"/>
              <a:t> </a:t>
            </a:r>
            <a:r>
              <a:rPr lang="en-US" b="1" dirty="0" err="1"/>
              <a:t>kunci</a:t>
            </a:r>
            <a:r>
              <a:rPr lang="en-US" b="1" dirty="0"/>
              <a:t> agar </a:t>
            </a:r>
            <a:r>
              <a:rPr lang="en-US" b="1" dirty="0" err="1"/>
              <a:t>jago</a:t>
            </a:r>
            <a:r>
              <a:rPr lang="en-US" b="1" dirty="0"/>
              <a:t> coding. </a:t>
            </a:r>
            <a:r>
              <a:rPr lang="en-US" b="1" dirty="0" err="1"/>
              <a:t>Belajar</a:t>
            </a:r>
            <a:r>
              <a:rPr lang="en-US" b="1" dirty="0"/>
              <a:t> dan </a:t>
            </a:r>
            <a:r>
              <a:rPr lang="en-US" b="1" dirty="0" err="1"/>
              <a:t>praktek</a:t>
            </a:r>
            <a:r>
              <a:rPr lang="en-US" b="1" dirty="0"/>
              <a:t> </a:t>
            </a:r>
            <a:r>
              <a:rPr lang="en-US" b="1" dirty="0" err="1"/>
              <a:t>terus</a:t>
            </a: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Appreciation</a:t>
            </a:r>
            <a:r>
              <a:rPr lang="en-US" dirty="0"/>
              <a:t>: Express your gratitude towards the students for their active participation, effort, and enthusiasm in the session. Applaud their courage to venture into something new – coding!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See You Again Soon</a:t>
            </a:r>
            <a:r>
              <a:rPr lang="en-US" dirty="0"/>
              <a:t>: Express your interest in seeing their coding skills develop over time and let them know that you are available if they need help in their coding journey in the future.</a:t>
            </a:r>
          </a:p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80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3622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8267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948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dirty="0" err="1"/>
              <a:t>yt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9156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mikir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 </a:t>
            </a:r>
            <a:r>
              <a:rPr lang="en-US" dirty="0" err="1"/>
              <a:t>tapi</a:t>
            </a:r>
            <a:r>
              <a:rPr lang="en-US" dirty="0"/>
              <a:t> </a:t>
            </a:r>
            <a:r>
              <a:rPr lang="en-US" dirty="0" err="1"/>
              <a:t>kaku</a:t>
            </a:r>
            <a:endParaRPr lang="en-US" dirty="0"/>
          </a:p>
          <a:p>
            <a:r>
              <a:rPr lang="en-US" dirty="0" err="1"/>
              <a:t>Nyuruh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mikir</a:t>
            </a:r>
            <a:r>
              <a:rPr lang="en-US" dirty="0"/>
              <a:t> </a:t>
            </a:r>
            <a:r>
              <a:rPr lang="en-US" dirty="0" err="1"/>
              <a:t>biar</a:t>
            </a:r>
            <a:r>
              <a:rPr lang="en-US" dirty="0"/>
              <a:t> </a:t>
            </a:r>
            <a:r>
              <a:rPr lang="en-US" dirty="0" err="1"/>
              <a:t>kita</a:t>
            </a:r>
            <a:r>
              <a:rPr lang="en-US" dirty="0"/>
              <a:t> ga </a:t>
            </a:r>
            <a:r>
              <a:rPr lang="en-US" dirty="0" err="1"/>
              <a:t>usah</a:t>
            </a:r>
            <a:r>
              <a:rPr lang="en-US" dirty="0"/>
              <a:t> </a:t>
            </a:r>
            <a:r>
              <a:rPr lang="en-US" dirty="0" err="1"/>
              <a:t>mikir</a:t>
            </a:r>
            <a:r>
              <a:rPr lang="en-US" dirty="0"/>
              <a:t>. </a:t>
            </a:r>
            <a:r>
              <a:rPr lang="en-US" dirty="0" err="1"/>
              <a:t>Gimana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nyuruhnya</a:t>
            </a:r>
            <a:r>
              <a:rPr lang="en-US" dirty="0"/>
              <a:t>? Coding.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Kita </a:t>
            </a:r>
            <a:r>
              <a:rPr lang="en-US" dirty="0" err="1"/>
              <a:t>berpikir</a:t>
            </a:r>
            <a:r>
              <a:rPr lang="en-US" dirty="0"/>
              <a:t> untuk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. 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2339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25DA22-69EE-43C7-9DC5-1C9997619852}" type="slidenum">
              <a:rPr lang="id-ID" smtClean="0"/>
              <a:t>13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898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917FA-FA46-9880-FBA4-6B3BCD525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ASA Orbiter Deck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6C3156-07BD-8EAA-3C24-21291987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ASA Orbiter Deck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1ABF3-984A-3022-6EC8-3D6296C4F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09BC8-A368-E436-FC98-3D3B50AC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CE8AD-EFDF-6A98-EACF-99FC7B9E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6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89694-726C-03BA-A9DC-EA0C55B2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FEBA92-61A9-F9F0-DDE0-9421FE6A0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0944-F8F0-3CC1-BBBD-D4E5C038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95F98-0D1C-45BD-7FEF-6EBA139F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0A8EE-DEA1-7974-84E3-5EADBF1F3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59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3637C4-9504-5D43-A4E5-96DBC710F6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22ABC-6253-2753-3D48-FF119AB2E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673C9-E04C-FD42-E2E7-8CD3CF66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A7303-6A4C-E1CE-FEC3-B4A844983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97D04-9AA5-17DC-9841-9F168BA6B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1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65320-C838-2F76-1B8B-E8DD0C61B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07086-5DAC-144E-3C85-67E239E49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E2675-F0CF-BB3D-AF1E-1C8FD75E3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4BE1A-20A6-84F5-D8C5-433CBFB1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E76A9-9766-1F10-168A-9C13526D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775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312C-C669-E681-7DB8-147B451E2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A1998-7BF5-3283-44B4-593F48016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8DD84-4D83-8F51-A374-D0B48F9D4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BC9F7-5185-F47A-0FB2-21CC80273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6AD65-8B93-14B9-8571-A7D82CA8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DA0B4-5E97-E19B-3890-7FA81F91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53DC9-45D6-68A9-36BA-8082E9F370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0C5B3A-1F6C-A40A-E0F5-C1DA316B5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4E7D8-2F0E-569A-663B-0B9814EF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962D5-C757-C4F5-4E19-4544A1870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44784-22D3-6553-2B3A-9A4C0387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6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2BDEF-C7AB-BB30-83C0-7F494511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3B94B-3980-05B9-EA0A-645492936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D40FBF-725D-09C6-5649-19CB79710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A8429C-2ACF-4434-BD9D-A7FAA0A9D1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B59045-7E3E-6AAA-56A7-3BE0E81A0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9DFCE6-4306-85A2-7D3F-F2F3F26AF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C774B6-C547-20CE-0CD9-F02E1D8A5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8CC8A3-3CEE-91F5-D232-4F698A177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32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351A5-C42B-A907-B3F6-A54DB6DC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12758-A31C-67F2-B00F-928E8B5F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D13DB-36F0-5011-C80D-1C41FB5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FDEC8-0422-C434-5BE3-15851613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29DD5-30D6-2C81-40F7-2C87B79B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06368C-05D4-CC4F-0D35-DA298B74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87296-8584-1A55-E503-FF701DEAA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88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3F4CD-DC5A-FBBC-EB97-2A1B985C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8A4F7-4CC5-7492-5544-BE327CC71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F58F0-5AF8-FA36-3FB6-AA8D92B88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D4039-57B0-8D58-CE18-234CDE83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5EE41-9F3E-2433-138C-99C1698FE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6F3CF-DC77-28FE-C395-C2701B781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E9A53-3A0B-5BE9-4C0B-85C066D6B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0F6C8-6F32-EAFF-9486-125548AAF4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AF71B-FFDB-23D5-BC44-B5B6AE211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18746D-CA26-42D9-BD9C-89B25BC6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858AB-3A4F-359A-E158-AAC81FFAD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EF491-5D9F-C439-8C2F-EE4A2D54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9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9101B-FF1A-B561-FCAB-1F946EE5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05B6C-226F-CF42-2856-C17AAF70C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0A1D0-3452-905A-8DC7-74AA33AE5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5F243-754B-47FC-B7CA-AFB69FE44DBB}" type="datetimeFigureOut">
              <a:rPr lang="en-US" smtClean="0"/>
              <a:t>24-Aug-23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EFDBC-DF10-5EF4-0BB4-77D9C8F17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82303-2CB7-1939-2365-F475E7343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EFA24-3B0D-4D27-B73A-C267EBDB2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6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ASA Orbiter Text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SA Orbiter Text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SA Orbiter Tex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SA Orbiter Tex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SA Orbiter Tex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SA Orbiter Tex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9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ebp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52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5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image" Target="../media/image52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52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.xml"/><Relationship Id="rId4" Type="http://schemas.openxmlformats.org/officeDocument/2006/relationships/tags" Target="../tags/tag3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39.xml"/><Relationship Id="rId7" Type="http://schemas.openxmlformats.org/officeDocument/2006/relationships/image" Target="../media/image4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4.xml"/><Relationship Id="rId7" Type="http://schemas.openxmlformats.org/officeDocument/2006/relationships/image" Target="../media/image4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9.xml"/><Relationship Id="rId7" Type="http://schemas.openxmlformats.org/officeDocument/2006/relationships/image" Target="../media/image4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54.xml"/><Relationship Id="rId7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59.xml"/><Relationship Id="rId7" Type="http://schemas.openxmlformats.org/officeDocument/2006/relationships/image" Target="../media/image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64.xml"/><Relationship Id="rId7" Type="http://schemas.openxmlformats.org/officeDocument/2006/relationships/image" Target="../media/image4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69.xml"/><Relationship Id="rId7" Type="http://schemas.openxmlformats.org/officeDocument/2006/relationships/image" Target="../media/image4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4.xml"/><Relationship Id="rId7" Type="http://schemas.openxmlformats.org/officeDocument/2006/relationships/image" Target="../media/image4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79.xml"/><Relationship Id="rId7" Type="http://schemas.openxmlformats.org/officeDocument/2006/relationships/image" Target="../media/image4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84.xml"/><Relationship Id="rId7" Type="http://schemas.openxmlformats.org/officeDocument/2006/relationships/image" Target="../media/image4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89.xml"/><Relationship Id="rId7" Type="http://schemas.openxmlformats.org/officeDocument/2006/relationships/image" Target="../media/image4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4.xml"/><Relationship Id="rId7" Type="http://schemas.openxmlformats.org/officeDocument/2006/relationships/notesSlide" Target="../notesSlides/notesSlide47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image" Target="../media/image6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4EF4-9419-56AE-A92D-992703B62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4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b="1" dirty="0">
                <a:effectLst/>
                <a:latin typeface="TASA Orbiter Deck" pitchFamily="50" charset="0"/>
              </a:rPr>
              <a:t>Coding</a:t>
            </a:r>
            <a:r>
              <a:rPr lang="id-ID" sz="5200" b="1" dirty="0">
                <a:effectLst/>
                <a:latin typeface="TASA Orbiter Deck" pitchFamily="50" charset="0"/>
              </a:rPr>
              <a:t>:</a:t>
            </a:r>
            <a:br>
              <a:rPr lang="en-US" sz="5200" b="1" dirty="0">
                <a:effectLst/>
                <a:latin typeface="TASA Orbiter Deck" pitchFamily="50" charset="0"/>
              </a:rPr>
            </a:br>
            <a:r>
              <a:rPr lang="id-ID" sz="5200" b="1" dirty="0">
                <a:effectLst/>
                <a:latin typeface="TASA Orbiter Deck" pitchFamily="50" charset="0"/>
              </a:rPr>
              <a:t>Berbicara dengan Komputer</a:t>
            </a:r>
            <a:endParaRPr lang="id-ID" sz="5200" dirty="0">
              <a:latin typeface="TASA Orbiter Deck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E55CA3-47F5-3265-A427-9294CA837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noFill/>
        </p:spPr>
        <p:txBody>
          <a:bodyPr>
            <a:normAutofit/>
          </a:bodyPr>
          <a:lstStyle/>
          <a:p>
            <a:pPr algn="l"/>
            <a:r>
              <a:rPr lang="id-ID" b="0" i="0">
                <a:effectLst/>
                <a:latin typeface="TASA Orbiter Deck Medium" pitchFamily="50" charset="0"/>
              </a:rPr>
              <a:t>Vasant Paradissa </a:t>
            </a:r>
            <a:r>
              <a:rPr lang="id-ID" b="0" i="0" err="1">
                <a:effectLst/>
                <a:latin typeface="TASA Orbiter Deck Medium" pitchFamily="50" charset="0"/>
              </a:rPr>
              <a:t>Nuno</a:t>
            </a:r>
            <a:r>
              <a:rPr lang="id-ID" b="0" i="0">
                <a:effectLst/>
                <a:latin typeface="TASA Orbiter Deck Medium" pitchFamily="50" charset="0"/>
              </a:rPr>
              <a:t> Sakti</a:t>
            </a:r>
            <a:endParaRPr lang="id-ID">
              <a:effectLst/>
              <a:latin typeface="TASA Orbiter Deck Medium" pitchFamily="50" charset="0"/>
            </a:endParaRPr>
          </a:p>
          <a:p>
            <a:pPr algn="l"/>
            <a:r>
              <a:rPr lang="id-ID" b="0" i="0">
                <a:effectLst/>
                <a:latin typeface="TASA Orbiter Deck Medium" pitchFamily="50" charset="0"/>
              </a:rPr>
              <a:t>KKN UII 67 </a:t>
            </a:r>
            <a:r>
              <a:rPr lang="id-ID"/>
              <a:t>—</a:t>
            </a:r>
            <a:r>
              <a:rPr lang="id-ID" b="0" i="0">
                <a:effectLst/>
                <a:latin typeface="TASA Orbiter Deck Medium" pitchFamily="50" charset="0"/>
              </a:rPr>
              <a:t> Unit 434</a:t>
            </a:r>
            <a:endParaRPr lang="en-US" b="0" i="0">
              <a:effectLst/>
              <a:latin typeface="TASA Orbiter Deck Medium" pitchFamily="50" charset="0"/>
            </a:endParaRPr>
          </a:p>
          <a:p>
            <a:pPr algn="l"/>
            <a:endParaRPr lang="en-US" b="0" i="0">
              <a:effectLst/>
              <a:latin typeface="TASA Orbiter Deck Medium" pitchFamily="50" charset="0"/>
            </a:endParaRPr>
          </a:p>
          <a:p>
            <a:pPr algn="l"/>
            <a:r>
              <a:rPr lang="id-ID"/>
              <a:t>→</a:t>
            </a:r>
            <a:r>
              <a:rPr lang="en-US" b="0" i="0">
                <a:effectLst/>
                <a:latin typeface="TASA Orbiter Deck Medium" pitchFamily="50" charset="0"/>
              </a:rPr>
              <a:t> </a:t>
            </a:r>
            <a:r>
              <a:rPr lang="id-ID" b="0" i="0">
                <a:effectLst/>
                <a:latin typeface="TASA Orbiter Deck Medium" pitchFamily="50" charset="0"/>
              </a:rPr>
              <a:t>SMPN 4 Panggang, Agustus 2023</a:t>
            </a:r>
            <a:endParaRPr lang="id-ID">
              <a:effectLst/>
              <a:latin typeface="TASA Orbiter Deck Medium" pitchFamily="50" charset="0"/>
            </a:endParaRPr>
          </a:p>
          <a:p>
            <a:pPr algn="l"/>
            <a:endParaRPr lang="en-US">
              <a:latin typeface="TASA Orbiter Deck Medium" pitchFamily="50" charset="0"/>
            </a:endParaRPr>
          </a:p>
          <a:p>
            <a:pPr algn="l"/>
            <a:endParaRPr lang="id-ID">
              <a:effectLst/>
              <a:latin typeface="TASA Orbiter Deck Medium" pitchFamily="50" charset="0"/>
            </a:endParaRPr>
          </a:p>
        </p:txBody>
      </p:sp>
      <p:pic>
        <p:nvPicPr>
          <p:cNvPr id="9" name="Picture 8" descr="A cartoon of a person sitting on a computer&#10;&#10;Description automatically generated">
            <a:extLst>
              <a:ext uri="{FF2B5EF4-FFF2-40B4-BE49-F238E27FC236}">
                <a16:creationId xmlns:a16="http://schemas.microsoft.com/office/drawing/2014/main" id="{2779ABAC-5015-6D9D-7015-88AD4691E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5" r="-2" b="2101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0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DD8AC-DDF0-D8AA-886D-76FB9515C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‘Yang </a:t>
            </a:r>
            <a:r>
              <a:rPr lang="en-US" dirty="0" err="1"/>
              <a:t>kebanyakan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ajarkan</a:t>
            </a:r>
            <a:r>
              <a:rPr lang="en-US" dirty="0"/>
              <a:t>’</a:t>
            </a:r>
            <a:endParaRPr lang="id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C50062-67D6-E2F2-AEDE-26E67DBBA2FB}"/>
              </a:ext>
            </a:extLst>
          </p:cNvPr>
          <p:cNvSpPr txBox="1"/>
          <p:nvPr/>
        </p:nvSpPr>
        <p:spPr>
          <a:xfrm>
            <a:off x="6629401" y="6343650"/>
            <a:ext cx="535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https://www.youtube.com/watch?v=nKIu9yen5nc</a:t>
            </a:r>
          </a:p>
        </p:txBody>
      </p:sp>
    </p:spTree>
    <p:extLst>
      <p:ext uri="{BB962C8B-B14F-4D97-AF65-F5344CB8AC3E}">
        <p14:creationId xmlns:p14="http://schemas.microsoft.com/office/powerpoint/2010/main" val="215691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E84A-5DE9-FF0C-65BC-E6FA56E7C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95124-9927-2B63-87B9-BE32B929B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Belajar</a:t>
            </a:r>
            <a:r>
              <a:rPr lang="en-US" dirty="0"/>
              <a:t> </a:t>
            </a:r>
            <a:r>
              <a:rPr lang="en-US" dirty="0" err="1"/>
              <a:t>apapun</a:t>
            </a:r>
            <a:r>
              <a:rPr lang="en-US" dirty="0"/>
              <a:t> di</a:t>
            </a:r>
            <a:r>
              <a:rPr lang="id-ID" dirty="0"/>
              <a:t>mulai dari hal kecil dan</a:t>
            </a:r>
            <a:r>
              <a:rPr lang="en-US" dirty="0"/>
              <a:t> </a:t>
            </a:r>
            <a:r>
              <a:rPr lang="en-US" dirty="0" err="1"/>
              <a:t>sederhana</a:t>
            </a:r>
            <a:r>
              <a:rPr lang="en-US" dirty="0"/>
              <a:t>, </a:t>
            </a:r>
            <a:r>
              <a:rPr lang="en-US" dirty="0" err="1"/>
              <a:t>termasuk</a:t>
            </a:r>
            <a:r>
              <a:rPr lang="en-US" dirty="0"/>
              <a:t> programming.</a:t>
            </a:r>
            <a:endParaRPr lang="id-ID" dirty="0"/>
          </a:p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k</a:t>
            </a:r>
            <a:r>
              <a:rPr lang="id-ID" dirty="0" err="1"/>
              <a:t>ita</a:t>
            </a:r>
            <a:r>
              <a:rPr lang="id-ID" dirty="0"/>
              <a:t> </a:t>
            </a:r>
            <a:r>
              <a:rPr lang="en-US" dirty="0" err="1"/>
              <a:t>memakai</a:t>
            </a:r>
            <a:r>
              <a:rPr lang="en-US" dirty="0"/>
              <a:t> </a:t>
            </a:r>
            <a:r>
              <a:rPr lang="id-ID" dirty="0"/>
              <a:t>komputer</a:t>
            </a:r>
            <a:r>
              <a:rPr lang="en-US" dirty="0"/>
              <a:t> </a:t>
            </a:r>
            <a:r>
              <a:rPr lang="id-ID" dirty="0"/>
              <a:t>dan </a:t>
            </a:r>
            <a:r>
              <a:rPr lang="id-ID" dirty="0" err="1"/>
              <a:t>software</a:t>
            </a:r>
            <a:r>
              <a:rPr lang="id-ID" dirty="0"/>
              <a:t>. </a:t>
            </a:r>
            <a:r>
              <a:rPr lang="en-US" dirty="0" err="1"/>
              <a:t>Tetapi</a:t>
            </a:r>
            <a:r>
              <a:rPr lang="en-US" dirty="0"/>
              <a:t> </a:t>
            </a:r>
            <a:r>
              <a:rPr lang="id-ID" dirty="0"/>
              <a:t>kita </a:t>
            </a:r>
            <a:r>
              <a:rPr lang="id-ID" dirty="0" err="1"/>
              <a:t>ga</a:t>
            </a:r>
            <a:r>
              <a:rPr lang="id-ID" dirty="0"/>
              <a:t> bisa </a:t>
            </a:r>
            <a:r>
              <a:rPr lang="id-ID" dirty="0" err="1"/>
              <a:t>cod</a:t>
            </a:r>
            <a:r>
              <a:rPr lang="en-US" dirty="0" err="1"/>
              <a:t>ing</a:t>
            </a:r>
            <a:r>
              <a:rPr lang="id-ID" dirty="0"/>
              <a:t>, </a:t>
            </a:r>
            <a:r>
              <a:rPr lang="id-ID" dirty="0" err="1"/>
              <a:t>ga</a:t>
            </a:r>
            <a:r>
              <a:rPr lang="id-ID" dirty="0"/>
              <a:t> </a:t>
            </a:r>
            <a:r>
              <a:rPr lang="id-ID" dirty="0" err="1"/>
              <a:t>ngerti</a:t>
            </a:r>
            <a:r>
              <a:rPr lang="id-ID" dirty="0"/>
              <a:t> cara programnya bekerja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28651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5B40D-7DAB-A0EE-C5B2-2FA0D950C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876"/>
            <a:ext cx="5257800" cy="3500247"/>
          </a:xfrm>
        </p:spPr>
        <p:txBody>
          <a:bodyPr>
            <a:noAutofit/>
          </a:bodyPr>
          <a:lstStyle/>
          <a:p>
            <a:r>
              <a:rPr lang="en-US" sz="3200" dirty="0"/>
              <a:t>Coding </a:t>
            </a:r>
            <a:r>
              <a:rPr lang="en-US" sz="3200" dirty="0" err="1"/>
              <a:t>adalah</a:t>
            </a:r>
            <a:r>
              <a:rPr lang="en-US" sz="3200" dirty="0"/>
              <a:t> </a:t>
            </a:r>
            <a:r>
              <a:rPr lang="en-US" sz="3200" dirty="0" err="1"/>
              <a:t>cara</a:t>
            </a:r>
            <a:r>
              <a:rPr lang="en-US" sz="3200" dirty="0"/>
              <a:t> </a:t>
            </a:r>
            <a:r>
              <a:rPr lang="en-US" sz="3200" dirty="0" err="1"/>
              <a:t>kita</a:t>
            </a:r>
            <a:r>
              <a:rPr lang="en-US" sz="3200" dirty="0"/>
              <a:t> </a:t>
            </a:r>
            <a:r>
              <a:rPr lang="en-US" sz="3200" dirty="0" err="1"/>
              <a:t>berkomunikasi</a:t>
            </a:r>
            <a:r>
              <a:rPr lang="en-US" sz="3200" dirty="0"/>
              <a:t> </a:t>
            </a:r>
            <a:r>
              <a:rPr lang="en-US" sz="3200" dirty="0" err="1"/>
              <a:t>dengan</a:t>
            </a:r>
            <a:r>
              <a:rPr lang="en-US" sz="3200" dirty="0"/>
              <a:t> </a:t>
            </a:r>
            <a:r>
              <a:rPr lang="en-US" sz="3200" dirty="0" err="1"/>
              <a:t>komputer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Komputer</a:t>
            </a:r>
            <a:r>
              <a:rPr lang="en-US" sz="3200" dirty="0"/>
              <a:t> </a:t>
            </a:r>
            <a:r>
              <a:rPr lang="en-US" sz="3200" dirty="0" err="1"/>
              <a:t>tidak</a:t>
            </a:r>
            <a:r>
              <a:rPr lang="en-US" sz="3200" dirty="0"/>
              <a:t> </a:t>
            </a:r>
            <a:r>
              <a:rPr lang="en-US" sz="3200" dirty="0" err="1"/>
              <a:t>mengerti</a:t>
            </a:r>
            <a:r>
              <a:rPr lang="en-US" sz="3200" dirty="0"/>
              <a:t> </a:t>
            </a:r>
            <a:r>
              <a:rPr lang="en-US" sz="3200" dirty="0" err="1"/>
              <a:t>bahasa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. </a:t>
            </a:r>
          </a:p>
          <a:p>
            <a:r>
              <a:rPr lang="en-US" sz="3200" dirty="0" err="1"/>
              <a:t>Komputer</a:t>
            </a:r>
            <a:r>
              <a:rPr lang="en-US" sz="3200" dirty="0"/>
              <a:t> </a:t>
            </a:r>
            <a:r>
              <a:rPr lang="en-US" sz="3200" dirty="0" err="1"/>
              <a:t>bisa</a:t>
            </a:r>
            <a:r>
              <a:rPr lang="en-US" sz="3200" dirty="0"/>
              <a:t> </a:t>
            </a:r>
            <a:r>
              <a:rPr lang="en-US" sz="3200" dirty="0" err="1"/>
              <a:t>berpikir</a:t>
            </a:r>
            <a:r>
              <a:rPr lang="en-US" sz="3200" dirty="0"/>
              <a:t> </a:t>
            </a:r>
            <a:r>
              <a:rPr lang="en-US" sz="3200" dirty="0" err="1"/>
              <a:t>lebih</a:t>
            </a:r>
            <a:r>
              <a:rPr lang="en-US" sz="3200" dirty="0"/>
              <a:t> </a:t>
            </a:r>
            <a:r>
              <a:rPr lang="en-US" sz="3200" dirty="0" err="1"/>
              <a:t>cepat</a:t>
            </a:r>
            <a:r>
              <a:rPr lang="en-US" sz="3200" dirty="0"/>
              <a:t> </a:t>
            </a:r>
            <a:r>
              <a:rPr lang="en-US" sz="3200" dirty="0" err="1"/>
              <a:t>dari</a:t>
            </a:r>
            <a:r>
              <a:rPr lang="en-US" sz="3200" dirty="0"/>
              <a:t> </a:t>
            </a:r>
            <a:r>
              <a:rPr lang="en-US" sz="3200" dirty="0" err="1"/>
              <a:t>manusia</a:t>
            </a:r>
            <a:r>
              <a:rPr lang="en-US" sz="3200" dirty="0"/>
              <a:t>.</a:t>
            </a:r>
          </a:p>
        </p:txBody>
      </p:sp>
      <p:pic>
        <p:nvPicPr>
          <p:cNvPr id="4" name="Picture 3" descr="A person in sunglasses using a computer&#10;&#10;Description automatically generated">
            <a:extLst>
              <a:ext uri="{FF2B5EF4-FFF2-40B4-BE49-F238E27FC236}">
                <a16:creationId xmlns:a16="http://schemas.microsoft.com/office/drawing/2014/main" id="{8D4CA19C-5EF5-92FD-E355-C4741EB36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60" y="1678875"/>
            <a:ext cx="3510572" cy="35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508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5113-EF07-AD35-D6F2-9ACF6D38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Beda coding dan programming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D1398-9F13-3A36-7122-04EB6760F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9459"/>
            <a:ext cx="6045926" cy="3188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ASA Orbiter Text Medium" pitchFamily="50" charset="0"/>
              </a:rPr>
              <a:t>Coding </a:t>
            </a:r>
            <a:r>
              <a:rPr lang="en-US" dirty="0" err="1">
                <a:latin typeface="TASA Orbiter Text Medium" pitchFamily="50" charset="0"/>
              </a:rPr>
              <a:t>adalah</a:t>
            </a:r>
            <a:r>
              <a:rPr lang="en-US" dirty="0">
                <a:latin typeface="TASA Orbiter Text Medium" pitchFamily="50" charset="0"/>
              </a:rPr>
              <a:t> </a:t>
            </a:r>
            <a:r>
              <a:rPr lang="en-US" dirty="0" err="1">
                <a:latin typeface="TASA Orbiter Text Medium" pitchFamily="50" charset="0"/>
              </a:rPr>
              <a:t>bagian</a:t>
            </a:r>
            <a:r>
              <a:rPr lang="en-US" dirty="0">
                <a:latin typeface="TASA Orbiter Text Medium" pitchFamily="50" charset="0"/>
              </a:rPr>
              <a:t> </a:t>
            </a:r>
            <a:r>
              <a:rPr lang="en-US" dirty="0" err="1">
                <a:latin typeface="TASA Orbiter Text Medium" pitchFamily="50" charset="0"/>
              </a:rPr>
              <a:t>dari</a:t>
            </a:r>
            <a:r>
              <a:rPr lang="en-US" dirty="0">
                <a:latin typeface="TASA Orbiter Text Medium" pitchFamily="50" charset="0"/>
              </a:rPr>
              <a:t> programming.</a:t>
            </a:r>
          </a:p>
          <a:p>
            <a:r>
              <a:rPr lang="en-US" dirty="0"/>
              <a:t>Coding: </a:t>
            </a:r>
            <a:r>
              <a:rPr lang="en-US" dirty="0" err="1"/>
              <a:t>menulis</a:t>
            </a:r>
            <a:r>
              <a:rPr lang="en-US" dirty="0"/>
              <a:t> </a:t>
            </a:r>
            <a:r>
              <a:rPr lang="en-US" dirty="0" err="1"/>
              <a:t>kode</a:t>
            </a:r>
            <a:r>
              <a:rPr lang="en-US" dirty="0"/>
              <a:t> program.</a:t>
            </a:r>
          </a:p>
          <a:p>
            <a:r>
              <a:rPr lang="nn-NO" dirty="0"/>
              <a:t>Programming: menganalisa, membuat konsep, merancang program, menulis kode program.</a:t>
            </a:r>
            <a:endParaRPr lang="id-ID" dirty="0"/>
          </a:p>
        </p:txBody>
      </p:sp>
      <p:pic>
        <p:nvPicPr>
          <p:cNvPr id="7" name="Picture 6" descr="A yellow and purple circle with black text&#10;&#10;Description automatically generated">
            <a:extLst>
              <a:ext uri="{FF2B5EF4-FFF2-40B4-BE49-F238E27FC236}">
                <a16:creationId xmlns:a16="http://schemas.microsoft.com/office/drawing/2014/main" id="{1124C1A7-02B4-2DE1-EEC7-F0931A10A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26" y="1764095"/>
            <a:ext cx="4239016" cy="423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93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a hard hat and gloves working on a brick wall&#10;&#10;Description automatically generated">
            <a:extLst>
              <a:ext uri="{FF2B5EF4-FFF2-40B4-BE49-F238E27FC236}">
                <a16:creationId xmlns:a16="http://schemas.microsoft.com/office/drawing/2014/main" id="{E4EC8282-87AC-A11C-9049-AB214164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671552"/>
            <a:ext cx="4813390" cy="3208468"/>
          </a:xfrm>
          <a:prstGeom prst="rect">
            <a:avLst/>
          </a:prstGeom>
        </p:spPr>
      </p:pic>
      <p:pic>
        <p:nvPicPr>
          <p:cNvPr id="10" name="Picture 9" descr="A person holding a pencil and a blueprint&#10;&#10;Description automatically generated">
            <a:extLst>
              <a:ext uri="{FF2B5EF4-FFF2-40B4-BE49-F238E27FC236}">
                <a16:creationId xmlns:a16="http://schemas.microsoft.com/office/drawing/2014/main" id="{E20F25C5-000D-CBFB-C711-7B2C1A9F7E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71" y="671552"/>
            <a:ext cx="5468262" cy="32264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27C2E8-F32D-461F-0394-4285ADA671BB}"/>
              </a:ext>
            </a:extLst>
          </p:cNvPr>
          <p:cNvSpPr txBox="1"/>
          <p:nvPr/>
        </p:nvSpPr>
        <p:spPr>
          <a:xfrm>
            <a:off x="2260209" y="4250512"/>
            <a:ext cx="1579905" cy="592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23544">
              <a:spcAft>
                <a:spcPts val="600"/>
              </a:spcAft>
            </a:pPr>
            <a:r>
              <a:rPr lang="en-US" sz="3232" kern="1200">
                <a:solidFill>
                  <a:schemeClr val="tx1"/>
                </a:solidFill>
                <a:latin typeface="TASA Orbiter Text Medium" pitchFamily="50" charset="0"/>
                <a:ea typeface="+mn-ea"/>
                <a:cs typeface="+mn-cs"/>
              </a:rPr>
              <a:t>Coding</a:t>
            </a:r>
            <a:endParaRPr lang="id-ID" sz="3200" dirty="0">
              <a:latin typeface="TASA Orbiter Text Medium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C672FC-91C2-F268-94F4-CFC348AEC3BC}"/>
              </a:ext>
            </a:extLst>
          </p:cNvPr>
          <p:cNvSpPr txBox="1"/>
          <p:nvPr/>
        </p:nvSpPr>
        <p:spPr>
          <a:xfrm>
            <a:off x="8024450" y="4250512"/>
            <a:ext cx="2694969" cy="589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23544">
              <a:spcAft>
                <a:spcPts val="600"/>
              </a:spcAft>
            </a:pPr>
            <a:r>
              <a:rPr lang="en-US" sz="3232" kern="1200">
                <a:solidFill>
                  <a:schemeClr val="tx1"/>
                </a:solidFill>
                <a:latin typeface="TASA Orbiter Text Medium" pitchFamily="50" charset="0"/>
                <a:ea typeface="+mn-ea"/>
                <a:cs typeface="+mn-cs"/>
              </a:rPr>
              <a:t>Programming</a:t>
            </a:r>
            <a:endParaRPr lang="id-ID" sz="3200" dirty="0">
              <a:latin typeface="TASA Orbiter Text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02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room with computers&#10;&#10;Description automatically generated">
            <a:extLst>
              <a:ext uri="{FF2B5EF4-FFF2-40B4-BE49-F238E27FC236}">
                <a16:creationId xmlns:a16="http://schemas.microsoft.com/office/drawing/2014/main" id="{7C119385-71E7-E64D-B272-C79F88CF3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1348"/>
            <a:ext cx="5075686" cy="3172304"/>
          </a:xfrm>
          <a:prstGeom prst="rect">
            <a:avLst/>
          </a:prstGeom>
        </p:spPr>
      </p:pic>
      <p:pic>
        <p:nvPicPr>
          <p:cNvPr id="7" name="Picture 6" descr="A group of people in a control room&#10;&#10;Description automatically generated">
            <a:extLst>
              <a:ext uri="{FF2B5EF4-FFF2-40B4-BE49-F238E27FC236}">
                <a16:creationId xmlns:a16="http://schemas.microsoft.com/office/drawing/2014/main" id="{8FEDAB45-1809-F263-A679-935B36482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56" y="3634897"/>
            <a:ext cx="4942944" cy="3258755"/>
          </a:xfrm>
          <a:prstGeom prst="rect">
            <a:avLst/>
          </a:prstGeom>
        </p:spPr>
      </p:pic>
      <p:pic>
        <p:nvPicPr>
          <p:cNvPr id="9" name="Picture 8" descr="A person walking in a room with a group of people&#10;&#10;Description automatically generated">
            <a:extLst>
              <a:ext uri="{FF2B5EF4-FFF2-40B4-BE49-F238E27FC236}">
                <a16:creationId xmlns:a16="http://schemas.microsoft.com/office/drawing/2014/main" id="{3946090B-C04D-F737-E770-4870B4B87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371" y="0"/>
            <a:ext cx="5039256" cy="335622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5E348EB-2E48-9F51-3942-FB3C327E4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089" y="2594539"/>
            <a:ext cx="6537821" cy="1802043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7200" dirty="0"/>
              <a:t>Coding = </a:t>
            </a:r>
            <a:r>
              <a:rPr lang="en-US" sz="7200" dirty="0" err="1"/>
              <a:t>sihir</a:t>
            </a:r>
            <a:endParaRPr lang="id-ID" sz="7200" dirty="0"/>
          </a:p>
        </p:txBody>
      </p:sp>
    </p:spTree>
    <p:extLst>
      <p:ext uri="{BB962C8B-B14F-4D97-AF65-F5344CB8AC3E}">
        <p14:creationId xmlns:p14="http://schemas.microsoft.com/office/powerpoint/2010/main" val="2384321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10F44B-ACB7-7311-D235-6037E90CB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9776"/>
            <a:ext cx="10515600" cy="301844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dirty="0" err="1"/>
              <a:t>Jelaskan</a:t>
            </a:r>
            <a:r>
              <a:rPr lang="en-US" sz="3600" b="1" dirty="0"/>
              <a:t> coding </a:t>
            </a:r>
            <a:r>
              <a:rPr lang="en-US" sz="3600" b="1" dirty="0" err="1"/>
              <a:t>menggunakan</a:t>
            </a:r>
            <a:r>
              <a:rPr lang="en-US" sz="3600" b="1" dirty="0"/>
              <a:t> </a:t>
            </a:r>
            <a:r>
              <a:rPr lang="en-US" sz="3600" b="1" dirty="0" err="1"/>
              <a:t>bahasamu</a:t>
            </a:r>
            <a:r>
              <a:rPr lang="en-US" sz="3600" b="1" dirty="0"/>
              <a:t> </a:t>
            </a:r>
            <a:r>
              <a:rPr lang="en-US" sz="3600" b="1" dirty="0" err="1"/>
              <a:t>sendiri</a:t>
            </a:r>
            <a:endParaRPr lang="id-ID" sz="3600" dirty="0"/>
          </a:p>
        </p:txBody>
      </p:sp>
    </p:spTree>
    <p:extLst>
      <p:ext uri="{BB962C8B-B14F-4D97-AF65-F5344CB8AC3E}">
        <p14:creationId xmlns:p14="http://schemas.microsoft.com/office/powerpoint/2010/main" val="4274860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B2199-0E2A-2BEC-F8FA-F39B5A9A8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621" y="2893004"/>
            <a:ext cx="6530757" cy="107199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n-US" sz="4800" dirty="0"/>
              <a:t>Coding di Dunia </a:t>
            </a:r>
            <a:r>
              <a:rPr lang="en-US" sz="4800" dirty="0" err="1"/>
              <a:t>Nyata</a:t>
            </a:r>
            <a:endParaRPr lang="id-ID" sz="4800" dirty="0"/>
          </a:p>
        </p:txBody>
      </p:sp>
    </p:spTree>
    <p:extLst>
      <p:ext uri="{BB962C8B-B14F-4D97-AF65-F5344CB8AC3E}">
        <p14:creationId xmlns:p14="http://schemas.microsoft.com/office/powerpoint/2010/main" val="43913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1FA-9019-DB82-841A-46E1100C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812856"/>
            <a:ext cx="5721484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Bagaimana</a:t>
            </a:r>
            <a:r>
              <a:rPr lang="en-US" dirty="0"/>
              <a:t> coding </a:t>
            </a:r>
            <a:r>
              <a:rPr lang="en-US" dirty="0" err="1"/>
              <a:t>digunakan</a:t>
            </a:r>
            <a:r>
              <a:rPr lang="en-US" dirty="0"/>
              <a:t> pada </a:t>
            </a:r>
            <a:r>
              <a:rPr lang="en-US" dirty="0" err="1"/>
              <a:t>kehidupan</a:t>
            </a:r>
            <a:r>
              <a:rPr lang="en-US" dirty="0"/>
              <a:t> </a:t>
            </a:r>
            <a:r>
              <a:rPr lang="en-US" dirty="0" err="1"/>
              <a:t>sehari-hari</a:t>
            </a:r>
            <a:r>
              <a:rPr lang="en-US" dirty="0"/>
              <a:t>?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0596B-7DFE-EFC2-36BD-ECA212DAF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2951274"/>
            <a:ext cx="5721484" cy="4351338"/>
          </a:xfrm>
        </p:spPr>
        <p:txBody>
          <a:bodyPr>
            <a:normAutofit/>
          </a:bodyPr>
          <a:lstStyle/>
          <a:p>
            <a:r>
              <a:rPr lang="en-US" dirty="0"/>
              <a:t>Game</a:t>
            </a:r>
          </a:p>
          <a:p>
            <a:r>
              <a:rPr lang="en-US" dirty="0"/>
              <a:t>Website dan </a:t>
            </a:r>
            <a:r>
              <a:rPr lang="en-US" dirty="0" err="1"/>
              <a:t>aplikasi</a:t>
            </a:r>
            <a:endParaRPr lang="en-US" dirty="0"/>
          </a:p>
          <a:p>
            <a:r>
              <a:rPr lang="en-US" dirty="0"/>
              <a:t>Artificial Intelligence (AI)/</a:t>
            </a:r>
            <a:r>
              <a:rPr lang="en-US" dirty="0" err="1"/>
              <a:t>Kecerdasan</a:t>
            </a:r>
            <a:r>
              <a:rPr lang="en-US" dirty="0"/>
              <a:t> </a:t>
            </a:r>
            <a:r>
              <a:rPr lang="en-US" dirty="0" err="1"/>
              <a:t>Buatan</a:t>
            </a:r>
            <a:endParaRPr lang="en-US" dirty="0"/>
          </a:p>
          <a:p>
            <a:r>
              <a:rPr lang="en-US" dirty="0" err="1"/>
              <a:t>Robotika</a:t>
            </a:r>
            <a:endParaRPr lang="en-US" dirty="0"/>
          </a:p>
          <a:p>
            <a:r>
              <a:rPr lang="en-US" dirty="0"/>
              <a:t>Sains data</a:t>
            </a:r>
            <a:endParaRPr lang="id-ID" dirty="0"/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996FFFA5-AF32-1811-9F0A-A129851230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1045" y="1091046"/>
            <a:ext cx="6858000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2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12BF-6E00-3AF1-45DE-17EB7334C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7666"/>
            <a:ext cx="10515595" cy="1499852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Game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B9A63-332A-8BBE-0DD3-8D736E176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29233"/>
            <a:ext cx="10515595" cy="149307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Game code, server code, </a:t>
            </a:r>
            <a:r>
              <a:rPr lang="en-US" dirty="0" err="1"/>
              <a:t>netcode</a:t>
            </a:r>
            <a:endParaRPr lang="en-US" dirty="0"/>
          </a:p>
          <a:p>
            <a:pPr algn="ctr"/>
            <a:r>
              <a:rPr lang="en-US" dirty="0"/>
              <a:t>Game engine: software untuk </a:t>
            </a:r>
            <a:r>
              <a:rPr lang="en-US" dirty="0" err="1"/>
              <a:t>membuat</a:t>
            </a:r>
            <a:r>
              <a:rPr lang="en-US" dirty="0"/>
              <a:t> game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D30767D-E1AC-BACE-12EC-1649A0BF4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24" y="766385"/>
            <a:ext cx="2251332" cy="1812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3D8979-A3D0-04C6-650F-960CC7154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62" y="1109713"/>
            <a:ext cx="2251332" cy="1125666"/>
          </a:xfrm>
          <a:prstGeom prst="rect">
            <a:avLst/>
          </a:prstGeom>
        </p:spPr>
      </p:pic>
      <p:pic>
        <p:nvPicPr>
          <p:cNvPr id="20" name="Picture 19" descr="A group of cartoon characters in space&#10;&#10;Description automatically generated">
            <a:extLst>
              <a:ext uri="{FF2B5EF4-FFF2-40B4-BE49-F238E27FC236}">
                <a16:creationId xmlns:a16="http://schemas.microsoft.com/office/drawing/2014/main" id="{812B4DAD-90C0-D531-A5FB-C698C7529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00" y="1120970"/>
            <a:ext cx="2251332" cy="1103152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A6C0190B-E435-709C-C018-1936781D9E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938" y="1292633"/>
            <a:ext cx="2251332" cy="75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E59C94-7EF1-2031-5211-677100502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377" y="1320775"/>
            <a:ext cx="2251332" cy="7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46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3D277-A484-F03C-FE7B-B6F4C2A0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TASA Orbiter Text" pitchFamily="50" charset="0"/>
              </a:rPr>
              <a:t>Vasant</a:t>
            </a:r>
            <a:r>
              <a:rPr lang="en-US" b="1" dirty="0">
                <a:latin typeface="TASA Orbiter Text" pitchFamily="50" charset="0"/>
              </a:rPr>
              <a:t> Paradissa Nuno Sakti</a:t>
            </a:r>
            <a:endParaRPr lang="id-ID" b="1" dirty="0">
              <a:latin typeface="TASA Orbiter Text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D21BA-3858-5F0D-C85E-C1DF7F26B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914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0" i="0" dirty="0" err="1">
                <a:solidFill>
                  <a:srgbClr val="000000"/>
                </a:solidFill>
                <a:effectLst/>
                <a:latin typeface="TASA Orbiter Text Medium" pitchFamily="50" charset="0"/>
              </a:rPr>
              <a:t>Pengalaman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Mentor Cloud Computing di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Bangkit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Academy 2023</a:t>
            </a:r>
            <a:endParaRPr lang="en-US" dirty="0">
              <a:latin typeface="TASA Orbiter Text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Magang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DevOps Engineer di Badan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Sistem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Informasi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UII (2022 - 2023)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Programmer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hilang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timbul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di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Unisi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Robotics (2020-2022)</a:t>
            </a:r>
          </a:p>
          <a:p>
            <a:pPr marL="0" indent="0">
              <a:buNone/>
            </a:pPr>
            <a:endParaRPr lang="en-US" dirty="0">
              <a:latin typeface="TASA Orbiter Text" pitchFamily="50" charset="0"/>
            </a:endParaRPr>
          </a:p>
          <a:p>
            <a:pPr marL="0" indent="0">
              <a:buNone/>
            </a:pPr>
            <a:r>
              <a:rPr lang="en-US" dirty="0">
                <a:latin typeface="TASA Orbiter Text Medium" pitchFamily="50" charset="0"/>
              </a:rPr>
              <a:t>Pendidikan: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S1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Informatika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, Universitas Islam Indonesia (2019,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belum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lulus)</a:t>
            </a:r>
            <a:endParaRPr lang="en-US" dirty="0">
              <a:latin typeface="TASA Orbiter Text" pitchFamily="50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000000"/>
                </a:solidFill>
                <a:effectLst/>
                <a:latin typeface="TASA Orbiter Text" pitchFamily="50" charset="0"/>
              </a:rPr>
              <a:t>Tersertifikasi</a:t>
            </a:r>
            <a:r>
              <a:rPr lang="en-US" b="0" i="0" dirty="0">
                <a:solidFill>
                  <a:srgbClr val="000000"/>
                </a:solidFill>
                <a:effectLst/>
                <a:latin typeface="TASA Orbiter Text" pitchFamily="50" charset="0"/>
              </a:rPr>
              <a:t> Associate Cloud Engineer</a:t>
            </a:r>
            <a:endParaRPr lang="en-US" dirty="0">
              <a:latin typeface="TASA Orbiter Text" pitchFamily="50" charset="0"/>
            </a:endParaRPr>
          </a:p>
          <a:p>
            <a:endParaRPr lang="id-ID" dirty="0">
              <a:latin typeface="TASA Orbiter Text" pitchFamily="50" charset="0"/>
            </a:endParaRPr>
          </a:p>
        </p:txBody>
      </p:sp>
      <p:pic>
        <p:nvPicPr>
          <p:cNvPr id="5" name="Picture 4" descr="A person holding up his thumb&#10;&#10;Description automatically generated">
            <a:extLst>
              <a:ext uri="{FF2B5EF4-FFF2-40B4-BE49-F238E27FC236}">
                <a16:creationId xmlns:a16="http://schemas.microsoft.com/office/drawing/2014/main" id="{B4AD7995-D5A3-62F7-7F3A-FADBA9736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1771650"/>
            <a:ext cx="3314700" cy="3314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8A90F8-9669-2A6E-4D20-61A673ADFCC2}"/>
              </a:ext>
            </a:extLst>
          </p:cNvPr>
          <p:cNvSpPr txBox="1"/>
          <p:nvPr/>
        </p:nvSpPr>
        <p:spPr>
          <a:xfrm>
            <a:off x="4276725" y="5343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d-ID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DBB696-7B3B-88B6-70A7-DD596A7321C9}"/>
              </a:ext>
            </a:extLst>
          </p:cNvPr>
          <p:cNvSpPr txBox="1"/>
          <p:nvPr/>
        </p:nvSpPr>
        <p:spPr>
          <a:xfrm>
            <a:off x="8775850" y="5785366"/>
            <a:ext cx="257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Email: mail@vasant.xyz</a:t>
            </a:r>
            <a:endParaRPr lang="id-ID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E609C-064D-A614-8024-B40C407FC04C}"/>
              </a:ext>
            </a:extLst>
          </p:cNvPr>
          <p:cNvSpPr txBox="1"/>
          <p:nvPr/>
        </p:nvSpPr>
        <p:spPr>
          <a:xfrm>
            <a:off x="8369703" y="5343525"/>
            <a:ext cx="298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Website </a:t>
            </a:r>
            <a:r>
              <a:rPr lang="en-US" dirty="0" err="1"/>
              <a:t>pribadi</a:t>
            </a:r>
            <a:r>
              <a:rPr lang="en-US" dirty="0"/>
              <a:t>: </a:t>
            </a:r>
            <a:r>
              <a:rPr lang="en-US" dirty="0" err="1"/>
              <a:t>vasant.xyz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1788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C120D-C3D3-32A8-8E90-B888ACAF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 dirty="0"/>
              <a:t>Website dan </a:t>
            </a:r>
            <a:r>
              <a:rPr lang="en-US" dirty="0" err="1"/>
              <a:t>Aplikasi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62F4B-C116-17EA-27CB-8CE1F53E1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Website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dibuat</a:t>
            </a:r>
            <a:r>
              <a:rPr lang="en-US" dirty="0"/>
              <a:t> dan </a:t>
            </a:r>
            <a:r>
              <a:rPr lang="en-US" dirty="0" err="1"/>
              <a:t>diakses</a:t>
            </a:r>
            <a:r>
              <a:rPr lang="en-US" dirty="0"/>
              <a:t>.</a:t>
            </a:r>
          </a:p>
          <a:p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cepat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9" name="Picture 8" descr="A blue circle with a white letter f&#10;&#10;Description automatically generated">
            <a:extLst>
              <a:ext uri="{FF2B5EF4-FFF2-40B4-BE49-F238E27FC236}">
                <a16:creationId xmlns:a16="http://schemas.microsoft.com/office/drawing/2014/main" id="{593A221A-C72E-6980-86C8-3AA136E97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74" y="2392776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7" name="Picture 6" descr="A logo of a camera&#10;&#10;Description automatically generated">
            <a:extLst>
              <a:ext uri="{FF2B5EF4-FFF2-40B4-BE49-F238E27FC236}">
                <a16:creationId xmlns:a16="http://schemas.microsoft.com/office/drawing/2014/main" id="{92E3812D-1523-C8BD-0C62-B7AEF1F49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504" y="558913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F7247A5-7BCC-F7B1-A614-C1144B636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503" y="4558140"/>
            <a:ext cx="2533423" cy="741026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7705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C4196-3DFA-EF95-9249-CE43E51C3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8" y="26389"/>
            <a:ext cx="11762984" cy="1325563"/>
          </a:xfrm>
        </p:spPr>
        <p:txBody>
          <a:bodyPr/>
          <a:lstStyle/>
          <a:p>
            <a:pPr algn="ctr"/>
            <a:r>
              <a:rPr lang="en-US" dirty="0"/>
              <a:t>Artificial Intelligence/</a:t>
            </a:r>
            <a:r>
              <a:rPr lang="en-US" dirty="0" err="1"/>
              <a:t>Kecerdasan</a:t>
            </a:r>
            <a:r>
              <a:rPr lang="en-US" dirty="0"/>
              <a:t> </a:t>
            </a:r>
            <a:r>
              <a:rPr lang="en-US" dirty="0" err="1"/>
              <a:t>Buatan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9AAE1-0411-D0B9-5258-E62CF670D5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12" descr="A robot looking at another robot&#10;&#10;Description automatically generated">
            <a:extLst>
              <a:ext uri="{FF2B5EF4-FFF2-40B4-BE49-F238E27FC236}">
                <a16:creationId xmlns:a16="http://schemas.microsoft.com/office/drawing/2014/main" id="{C7918A78-62CB-B1FA-EE0E-7D2F8C1EA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73" y="1361773"/>
            <a:ext cx="3654269" cy="1941331"/>
          </a:xfrm>
          <a:prstGeom prst="rect">
            <a:avLst/>
          </a:prstGeom>
        </p:spPr>
      </p:pic>
      <p:pic>
        <p:nvPicPr>
          <p:cNvPr id="7" name="Picture 6" descr="A person hugging a giant stuffed animal&#10;&#10;Description automatically generated">
            <a:extLst>
              <a:ext uri="{FF2B5EF4-FFF2-40B4-BE49-F238E27FC236}">
                <a16:creationId xmlns:a16="http://schemas.microsoft.com/office/drawing/2014/main" id="{A69AB6C7-5E31-0F6D-AC9C-CF63ADA88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353119"/>
            <a:ext cx="4005489" cy="215556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AA694B0-9798-66E2-7479-6D4259069C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72" y="2050142"/>
            <a:ext cx="2779211" cy="7554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557A5-5D84-E9D1-E8FB-E8B485CF9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729" y="3766956"/>
            <a:ext cx="5277633" cy="2765838"/>
          </a:xfrm>
          <a:prstGeom prst="rect">
            <a:avLst/>
          </a:prstGeom>
        </p:spPr>
      </p:pic>
      <p:pic>
        <p:nvPicPr>
          <p:cNvPr id="13" name="Picture 12" descr="A red car on a road&#10;&#10;Description automatically generated">
            <a:extLst>
              <a:ext uri="{FF2B5EF4-FFF2-40B4-BE49-F238E27FC236}">
                <a16:creationId xmlns:a16="http://schemas.microsoft.com/office/drawing/2014/main" id="{41848692-FA1E-403D-7133-D574F2366E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3837622"/>
            <a:ext cx="4986985" cy="28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45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1ACE-9295-BB8B-CD0C-3521644E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77" y="23441"/>
            <a:ext cx="10515600" cy="1325563"/>
          </a:xfrm>
        </p:spPr>
        <p:txBody>
          <a:bodyPr/>
          <a:lstStyle/>
          <a:p>
            <a:r>
              <a:rPr lang="en-US" dirty="0" err="1"/>
              <a:t>Robotika</a:t>
            </a:r>
            <a:endParaRPr lang="id-ID" dirty="0"/>
          </a:p>
        </p:txBody>
      </p:sp>
      <p:pic>
        <p:nvPicPr>
          <p:cNvPr id="21" name="Content Placeholder 20" descr="A group of robots in a factory&#10;&#10;Description automatically generated">
            <a:extLst>
              <a:ext uri="{FF2B5EF4-FFF2-40B4-BE49-F238E27FC236}">
                <a16:creationId xmlns:a16="http://schemas.microsoft.com/office/drawing/2014/main" id="{4268DABD-AE90-3384-1328-238C05D74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9" y="1897596"/>
            <a:ext cx="5402338" cy="3600996"/>
          </a:xfrm>
        </p:spPr>
      </p:pic>
      <p:pic>
        <p:nvPicPr>
          <p:cNvPr id="15" name="Picture 14" descr="A cat sitting on a black device&#10;&#10;Description automatically generated">
            <a:extLst>
              <a:ext uri="{FF2B5EF4-FFF2-40B4-BE49-F238E27FC236}">
                <a16:creationId xmlns:a16="http://schemas.microsoft.com/office/drawing/2014/main" id="{235D6606-30D1-9AD4-B463-1C32E043F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844" y="1573252"/>
            <a:ext cx="3321304" cy="2896177"/>
          </a:xfrm>
          <a:prstGeom prst="rect">
            <a:avLst/>
          </a:prstGeom>
        </p:spPr>
      </p:pic>
      <p:pic>
        <p:nvPicPr>
          <p:cNvPr id="17" name="Picture 16" descr="A close-up of a mars rover&#10;&#10;Description automatically generated">
            <a:extLst>
              <a:ext uri="{FF2B5EF4-FFF2-40B4-BE49-F238E27FC236}">
                <a16:creationId xmlns:a16="http://schemas.microsoft.com/office/drawing/2014/main" id="{2734D033-8ADD-E026-DFA1-C3C3869274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35" y="876907"/>
            <a:ext cx="2891084" cy="398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66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C09C5-68E6-A4B5-18E5-DFB4B8016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Sains data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9AA0E-496C-E1CC-73AD-27A5E154D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56EE4-25A5-DF0F-48E3-B93B844D9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294" y="546100"/>
            <a:ext cx="6020506" cy="3969641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2473E30-3461-7E28-03D8-1FF3435B6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597" y="5195750"/>
            <a:ext cx="3815899" cy="1116150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8837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A592B71C-32C2-D1C4-9DD0-2119B385B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29" y="0"/>
            <a:ext cx="1224642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B4CE1-C7D7-80AB-AC75-B9ACCEED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296" y="2999928"/>
            <a:ext cx="9013407" cy="858143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 dirty="0" err="1">
                <a:latin typeface="+mj-lt"/>
                <a:ea typeface="+mj-ea"/>
                <a:cs typeface="+mj-cs"/>
              </a:rPr>
              <a:t>Memahami</a:t>
            </a:r>
            <a:r>
              <a:rPr lang="en-US" sz="5200" dirty="0">
                <a:latin typeface="+mj-lt"/>
              </a:rPr>
              <a:t> </a:t>
            </a:r>
            <a:r>
              <a:rPr lang="en-US" sz="5200" kern="1200" dirty="0">
                <a:latin typeface="+mj-lt"/>
                <a:ea typeface="+mj-ea"/>
                <a:cs typeface="+mj-cs"/>
              </a:rPr>
              <a:t>Bahasa </a:t>
            </a:r>
            <a:r>
              <a:rPr lang="en-US" sz="5200" kern="1200" dirty="0" err="1">
                <a:latin typeface="+mj-lt"/>
                <a:ea typeface="+mj-ea"/>
                <a:cs typeface="+mj-cs"/>
              </a:rPr>
              <a:t>Komputer</a:t>
            </a:r>
            <a:endParaRPr lang="en-US" sz="52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1696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EF8FA-4FD1-301E-6C2B-C44D8329076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7FCD11-4C41-D20B-054F-889FEC5F0FF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C503F1-9EA7-D834-52ED-FFF2A20CEFC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Kamu bisa berbicara berapa bahasa?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74E71-2686-891D-0D1D-D8E09DF5873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48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95F7A-DE19-5232-372C-6C3F29797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Bahasa Pemrograman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21BE-28AC-276B-325D-6CB375968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/>
              <a:t>Kumpulan </a:t>
            </a:r>
            <a:r>
              <a:rPr lang="en-US" dirty="0" err="1"/>
              <a:t>petunjuk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untuk </a:t>
            </a:r>
            <a:r>
              <a:rPr lang="en-US" dirty="0" err="1"/>
              <a:t>memerintah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</a:t>
            </a:r>
          </a:p>
          <a:p>
            <a:r>
              <a:rPr lang="en-US" dirty="0" err="1"/>
              <a:t>Setiap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, </a:t>
            </a:r>
            <a:r>
              <a:rPr lang="en-US" dirty="0" err="1"/>
              <a:t>beda</a:t>
            </a:r>
            <a:r>
              <a:rPr lang="en-US" dirty="0"/>
              <a:t> </a:t>
            </a:r>
            <a:r>
              <a:rPr lang="en-US" dirty="0" err="1"/>
              <a:t>peruntukkan</a:t>
            </a:r>
            <a:r>
              <a:rPr lang="en-US" dirty="0"/>
              <a:t>.</a:t>
            </a:r>
          </a:p>
          <a:p>
            <a:r>
              <a:rPr lang="en-US" dirty="0"/>
              <a:t>JavaScript, Python, Java, C, C++, Go, Rust, PHP.</a:t>
            </a:r>
          </a:p>
          <a:p>
            <a:endParaRPr lang="id-ID" dirty="0"/>
          </a:p>
        </p:txBody>
      </p:sp>
      <p:pic>
        <p:nvPicPr>
          <p:cNvPr id="5" name="Picture 4" descr="Cartoon characters in front of a computer&#10;&#10;Description automatically generated">
            <a:extLst>
              <a:ext uri="{FF2B5EF4-FFF2-40B4-BE49-F238E27FC236}">
                <a16:creationId xmlns:a16="http://schemas.microsoft.com/office/drawing/2014/main" id="{6187B96E-8132-BB8D-6672-47A6ABFF6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972" y="1170115"/>
            <a:ext cx="515450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4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1447-1A35-3E7E-33CA-C4D764AA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en-US" sz="4000"/>
              <a:t>Bahasa berbasis teks</a:t>
            </a:r>
            <a:endParaRPr lang="id-ID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7DC06-61CD-DEE4-EA26-37850F1BD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 lnSpcReduction="10000"/>
          </a:bodyPr>
          <a:lstStyle/>
          <a:p>
            <a:r>
              <a:rPr lang="en-US" sz="2000" dirty="0"/>
              <a:t>Untuk programming </a:t>
            </a:r>
            <a:r>
              <a:rPr lang="en-US" sz="2000" dirty="0" err="1"/>
              <a:t>beneran</a:t>
            </a:r>
            <a:r>
              <a:rPr lang="en-US" sz="2000" dirty="0"/>
              <a:t>.</a:t>
            </a:r>
          </a:p>
          <a:p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susah</a:t>
            </a:r>
            <a:r>
              <a:rPr lang="en-US" sz="2000" dirty="0"/>
              <a:t> </a:t>
            </a:r>
            <a:r>
              <a:rPr lang="en-US" sz="2000" dirty="0" err="1"/>
              <a:t>dibandingkan</a:t>
            </a:r>
            <a:r>
              <a:rPr lang="en-US" sz="2000" dirty="0"/>
              <a:t> </a:t>
            </a:r>
            <a:r>
              <a:rPr lang="en-US" sz="2000" dirty="0" err="1"/>
              <a:t>bahasa</a:t>
            </a:r>
            <a:r>
              <a:rPr lang="en-US" sz="2000" dirty="0"/>
              <a:t> </a:t>
            </a:r>
            <a:r>
              <a:rPr lang="en-US" sz="2000" dirty="0" err="1"/>
              <a:t>berbasis</a:t>
            </a:r>
            <a:r>
              <a:rPr lang="en-US" sz="2000" dirty="0"/>
              <a:t> </a:t>
            </a:r>
            <a:r>
              <a:rPr lang="en-US" sz="2000" dirty="0" err="1"/>
              <a:t>blok</a:t>
            </a:r>
            <a:r>
              <a:rPr lang="en-US" sz="2000" dirty="0"/>
              <a:t>. </a:t>
            </a:r>
            <a:r>
              <a:rPr lang="en-US" sz="2000" dirty="0" err="1"/>
              <a:t>Tetapi</a:t>
            </a:r>
            <a:r>
              <a:rPr lang="en-US" sz="2000" dirty="0"/>
              <a:t> </a:t>
            </a:r>
            <a:r>
              <a:rPr lang="en-US" sz="2000" dirty="0" err="1"/>
              <a:t>lebih</a:t>
            </a:r>
            <a:r>
              <a:rPr lang="en-US" sz="2000" dirty="0"/>
              <a:t> </a:t>
            </a:r>
            <a:r>
              <a:rPr lang="en-US" sz="2000" dirty="0" err="1"/>
              <a:t>serbaguna</a:t>
            </a:r>
            <a:r>
              <a:rPr lang="en-US" sz="2000" dirty="0"/>
              <a:t>.</a:t>
            </a:r>
          </a:p>
          <a:p>
            <a:r>
              <a:rPr lang="en-US" sz="2000" dirty="0"/>
              <a:t>JavaScript, Python, Java, C, C++, Go, Rust, PHP.</a:t>
            </a:r>
          </a:p>
        </p:txBody>
      </p:sp>
      <p:pic>
        <p:nvPicPr>
          <p:cNvPr id="7" name="Picture 6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A7D9DB2-67B5-3BED-BB70-21CDAA8A6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1" y="2354918"/>
            <a:ext cx="5167186" cy="4314600"/>
          </a:xfrm>
          <a:prstGeom prst="rect">
            <a:avLst/>
          </a:prstGeom>
        </p:spPr>
      </p:pic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C38E305-70AA-7198-2087-EDF6C2D6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383" y="2776149"/>
            <a:ext cx="6012927" cy="389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59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320F-F883-56F4-73EA-AACDAA372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96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Bahasa </a:t>
            </a:r>
            <a:r>
              <a:rPr lang="en-US" dirty="0" err="1"/>
              <a:t>berbasis</a:t>
            </a:r>
            <a:r>
              <a:rPr lang="en-US" dirty="0"/>
              <a:t> </a:t>
            </a:r>
            <a:r>
              <a:rPr lang="en-US" dirty="0" err="1"/>
              <a:t>blok</a:t>
            </a:r>
            <a:endParaRPr lang="id-ID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7D8235-A5B9-2817-16E4-C276163B8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528"/>
            <a:ext cx="10515600" cy="4351338"/>
          </a:xfrm>
        </p:spPr>
        <p:txBody>
          <a:bodyPr/>
          <a:lstStyle/>
          <a:p>
            <a:r>
              <a:rPr lang="en-US" dirty="0"/>
              <a:t>Scratch, </a:t>
            </a:r>
            <a:r>
              <a:rPr lang="en-US" dirty="0" err="1"/>
              <a:t>Blockly</a:t>
            </a:r>
            <a:r>
              <a:rPr lang="en-US" dirty="0"/>
              <a:t>.</a:t>
            </a:r>
          </a:p>
          <a:p>
            <a:r>
              <a:rPr lang="en-US" dirty="0"/>
              <a:t>Untuk </a:t>
            </a:r>
            <a:r>
              <a:rPr lang="en-US" dirty="0" err="1"/>
              <a:t>belajar</a:t>
            </a:r>
            <a:r>
              <a:rPr lang="en-US" dirty="0"/>
              <a:t> coding.</a:t>
            </a:r>
            <a:endParaRPr lang="id-ID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DCED97C-A8FA-7491-BD5A-0633726E2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20" y="2873026"/>
            <a:ext cx="5916480" cy="3398689"/>
          </a:xfrm>
          <a:prstGeom prst="rect">
            <a:avLst/>
          </a:prstGeom>
        </p:spPr>
      </p:pic>
      <p:pic>
        <p:nvPicPr>
          <p:cNvPr id="9" name="Picture 8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F556681E-37B2-39DD-28D1-5AAD35F33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858" y="3045059"/>
            <a:ext cx="5681622" cy="31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6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669D-9A90-039F-6ECF-D35C5598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Ayo 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coder!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74D34-226C-3740-CFA4-4BD1AA4A3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Gambar </a:t>
            </a:r>
            <a:r>
              <a:rPr lang="en-US" dirty="0" err="1"/>
              <a:t>sesuatu</a:t>
            </a:r>
            <a:r>
              <a:rPr lang="en-US" dirty="0"/>
              <a:t> (</a:t>
            </a:r>
            <a:r>
              <a:rPr lang="en-US" dirty="0" err="1"/>
              <a:t>bangun</a:t>
            </a:r>
            <a:r>
              <a:rPr lang="en-US" dirty="0"/>
              <a:t> </a:t>
            </a:r>
            <a:r>
              <a:rPr lang="en-US" dirty="0" err="1"/>
              <a:t>datar</a:t>
            </a:r>
            <a:r>
              <a:rPr lang="en-US" dirty="0"/>
              <a:t>, </a:t>
            </a:r>
            <a:r>
              <a:rPr lang="en-US" dirty="0" err="1"/>
              <a:t>bangun</a:t>
            </a:r>
            <a:r>
              <a:rPr lang="en-US" dirty="0"/>
              <a:t> </a:t>
            </a:r>
            <a:r>
              <a:rPr lang="en-US" dirty="0" err="1"/>
              <a:t>ruang</a:t>
            </a:r>
            <a:r>
              <a:rPr lang="en-US" dirty="0"/>
              <a:t>,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bebas</a:t>
            </a:r>
            <a:r>
              <a:rPr lang="en-US" dirty="0"/>
              <a:t>)!</a:t>
            </a:r>
          </a:p>
          <a:p>
            <a:pPr marL="514350" indent="-514350">
              <a:buAutoNum type="arabicPeriod"/>
            </a:pPr>
            <a:r>
              <a:rPr lang="en-US" dirty="0" err="1"/>
              <a:t>Tulis</a:t>
            </a:r>
            <a:r>
              <a:rPr lang="en-US" dirty="0"/>
              <a:t> </a:t>
            </a:r>
            <a:r>
              <a:rPr lang="en-US" dirty="0" err="1"/>
              <a:t>langkah-langkah</a:t>
            </a:r>
            <a:r>
              <a:rPr lang="en-US" dirty="0"/>
              <a:t> yang kalian </a:t>
            </a:r>
            <a:r>
              <a:rPr lang="en-US" dirty="0" err="1"/>
              <a:t>lakukan</a:t>
            </a:r>
            <a:r>
              <a:rPr lang="en-US" dirty="0"/>
              <a:t> untuk </a:t>
            </a:r>
            <a:r>
              <a:rPr lang="en-US" dirty="0" err="1"/>
              <a:t>menggambar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Waktu: 5 </a:t>
            </a:r>
            <a:r>
              <a:rPr lang="en-US" dirty="0" err="1"/>
              <a:t>menit</a:t>
            </a:r>
            <a:endParaRPr lang="en-US" dirty="0"/>
          </a:p>
          <a:p>
            <a:pPr marL="514350" indent="-514350">
              <a:buAutoNum type="arabicPeriod"/>
            </a:pP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23997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8E2B29A-BF45-D35A-8B5E-7DFE3D0A4327}"/>
              </a:ext>
            </a:extLst>
          </p:cNvPr>
          <p:cNvSpPr txBox="1"/>
          <p:nvPr/>
        </p:nvSpPr>
        <p:spPr>
          <a:xfrm>
            <a:off x="852054" y="627459"/>
            <a:ext cx="89920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/>
              <a:t>Unduh</a:t>
            </a:r>
            <a:r>
              <a:rPr lang="en-US" sz="3600" b="1" dirty="0"/>
              <a:t> </a:t>
            </a:r>
            <a:r>
              <a:rPr lang="id-ID" sz="3600" b="1" dirty="0"/>
              <a:t>presentasi:</a:t>
            </a:r>
            <a:endParaRPr lang="en-US" sz="3600" b="1" dirty="0"/>
          </a:p>
          <a:p>
            <a:r>
              <a:rPr lang="id-ID" sz="3600" b="1" dirty="0" err="1"/>
              <a:t>vasant.xyz</a:t>
            </a:r>
            <a:r>
              <a:rPr lang="id-ID" sz="3600" b="1" dirty="0"/>
              <a:t>/</a:t>
            </a:r>
            <a:r>
              <a:rPr lang="id-ID" sz="3600" b="1" dirty="0" err="1"/>
              <a:t>decks</a:t>
            </a:r>
            <a:r>
              <a:rPr lang="id-ID" sz="3600" b="1" dirty="0"/>
              <a:t>/intro-</a:t>
            </a:r>
            <a:r>
              <a:rPr lang="id-ID" sz="3600" b="1" dirty="0" err="1"/>
              <a:t>to</a:t>
            </a:r>
            <a:r>
              <a:rPr lang="id-ID" sz="3600" b="1" dirty="0"/>
              <a:t>-</a:t>
            </a:r>
            <a:r>
              <a:rPr lang="id-ID" sz="3600" b="1" dirty="0" err="1"/>
              <a:t>code</a:t>
            </a:r>
            <a:r>
              <a:rPr lang="en-US" sz="3600" b="1" dirty="0"/>
              <a:t>.html</a:t>
            </a:r>
            <a:endParaRPr lang="id-ID" sz="3600" b="1" dirty="0"/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A2B6C7C-84CD-2FB1-D179-B31B7C76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587" y="2118299"/>
            <a:ext cx="43148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53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10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orful poster of a person&#10;&#10;Description automatically generated with medium confidence">
            <a:extLst>
              <a:ext uri="{FF2B5EF4-FFF2-40B4-BE49-F238E27FC236}">
                <a16:creationId xmlns:a16="http://schemas.microsoft.com/office/drawing/2014/main" id="{FF95772D-8C54-0ED4-1A2E-8375CEF14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866" y="777325"/>
            <a:ext cx="7071133" cy="5303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3C346D-F338-DAD3-DBE8-6E2C2EB5C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8583" y="2932961"/>
            <a:ext cx="5249449" cy="1325563"/>
          </a:xfrm>
        </p:spPr>
        <p:txBody>
          <a:bodyPr/>
          <a:lstStyle/>
          <a:p>
            <a:pPr algn="r"/>
            <a:r>
              <a:rPr lang="en-US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Berpikir</a:t>
            </a:r>
            <a:r>
              <a:rPr lang="en-US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</a:rPr>
              <a:t>Komputasional</a:t>
            </a:r>
            <a:endParaRPr lang="id-ID" dirty="0">
              <a:solidFill>
                <a:schemeClr val="bg1"/>
              </a:solidFill>
              <a:effectLst>
                <a:outerShdw dist="381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4873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9FBA-5107-8D23-E1B0-6B8FFE9B6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Komputasional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7B279-A979-50FE-8572-BF0938BC7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Mengubah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 yang juga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dijalankan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</a:t>
            </a:r>
          </a:p>
          <a:p>
            <a:r>
              <a:rPr lang="en-US" dirty="0" err="1"/>
              <a:t>Memahami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. </a:t>
            </a:r>
            <a:r>
              <a:rPr lang="en-US" dirty="0" err="1"/>
              <a:t>Petunjuk</a:t>
            </a:r>
            <a:r>
              <a:rPr lang="en-US" dirty="0"/>
              <a:t> </a:t>
            </a:r>
            <a:r>
              <a:rPr lang="en-US" dirty="0" err="1"/>
              <a:t>jelas</a:t>
            </a:r>
            <a:r>
              <a:rPr lang="en-US" dirty="0"/>
              <a:t> dan </a:t>
            </a:r>
            <a:r>
              <a:rPr lang="en-US" dirty="0" err="1"/>
              <a:t>harfiah</a:t>
            </a:r>
            <a:r>
              <a:rPr lang="en-US" dirty="0"/>
              <a:t>.</a:t>
            </a:r>
          </a:p>
          <a:p>
            <a:r>
              <a:rPr lang="en-US" dirty="0" err="1"/>
              <a:t>Keterampilan</a:t>
            </a:r>
            <a:r>
              <a:rPr lang="en-US" dirty="0"/>
              <a:t> </a:t>
            </a:r>
            <a:r>
              <a:rPr lang="en-US" dirty="0" err="1"/>
              <a:t>memecahkan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, </a:t>
            </a:r>
            <a:r>
              <a:rPr lang="en-US" dirty="0" err="1"/>
              <a:t>terutama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dan </a:t>
            </a:r>
            <a:r>
              <a:rPr lang="en-US" dirty="0" err="1"/>
              <a:t>teknologi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9774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D4EF-C7B5-38B7-0F25-293FB48E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Unsur</a:t>
            </a:r>
            <a:r>
              <a:rPr lang="en-US" dirty="0"/>
              <a:t> </a:t>
            </a:r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komputasional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F778C-C40D-0A9C-637A-756368CF2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Dekomposisi</a:t>
            </a:r>
            <a:r>
              <a:rPr lang="en-US" dirty="0"/>
              <a:t>: </a:t>
            </a:r>
            <a:r>
              <a:rPr lang="en-US" dirty="0" err="1"/>
              <a:t>Memecah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kecil-kecil</a:t>
            </a:r>
            <a:r>
              <a:rPr lang="en-US" dirty="0"/>
              <a:t>.</a:t>
            </a:r>
          </a:p>
          <a:p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: </a:t>
            </a:r>
            <a:r>
              <a:rPr lang="en-US" dirty="0" err="1"/>
              <a:t>Mengenali</a:t>
            </a:r>
            <a:r>
              <a:rPr lang="en-US" dirty="0"/>
              <a:t> </a:t>
            </a:r>
            <a:r>
              <a:rPr lang="en-US" dirty="0" err="1"/>
              <a:t>kesamaan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.</a:t>
            </a:r>
          </a:p>
          <a:p>
            <a:r>
              <a:rPr lang="en-US" dirty="0" err="1"/>
              <a:t>Abstraksi</a:t>
            </a:r>
            <a:r>
              <a:rPr lang="en-US" dirty="0"/>
              <a:t>: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, </a:t>
            </a:r>
            <a:r>
              <a:rPr lang="en-US" dirty="0" err="1"/>
              <a:t>abaikan</a:t>
            </a:r>
            <a:r>
              <a:rPr lang="en-US" dirty="0"/>
              <a:t> </a:t>
            </a:r>
            <a:r>
              <a:rPr lang="en-US" dirty="0" err="1"/>
              <a:t>lainnya</a:t>
            </a:r>
            <a:r>
              <a:rPr lang="en-US" dirty="0"/>
              <a:t>.</a:t>
            </a:r>
          </a:p>
          <a:p>
            <a:r>
              <a:rPr lang="en-US" dirty="0" err="1"/>
              <a:t>Rancangan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: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langkah-langkah</a:t>
            </a:r>
            <a:r>
              <a:rPr lang="en-US" dirty="0"/>
              <a:t> untuk </a:t>
            </a:r>
            <a:r>
              <a:rPr lang="en-US" dirty="0" err="1"/>
              <a:t>menyelesaikan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6688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38CAA-1169-8A1A-C32B-A0A55155D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Memasak</a:t>
            </a:r>
            <a:r>
              <a:rPr lang="en-US" dirty="0"/>
              <a:t> </a:t>
            </a:r>
            <a:r>
              <a:rPr lang="en-US" dirty="0" err="1"/>
              <a:t>mie</a:t>
            </a:r>
            <a:r>
              <a:rPr lang="en-US" dirty="0"/>
              <a:t> </a:t>
            </a:r>
            <a:r>
              <a:rPr lang="en-US" dirty="0" err="1"/>
              <a:t>instan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0FB5C-8C1D-A191-5327-55D4E1A07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64936" cy="4351338"/>
          </a:xfrm>
        </p:spPr>
        <p:txBody>
          <a:bodyPr/>
          <a:lstStyle/>
          <a:p>
            <a:r>
              <a:rPr lang="en-US" dirty="0" err="1"/>
              <a:t>Dekomposisi</a:t>
            </a:r>
            <a:r>
              <a:rPr lang="en-US" dirty="0"/>
              <a:t>: </a:t>
            </a:r>
            <a:r>
              <a:rPr lang="en-US" dirty="0" err="1"/>
              <a:t>memasak</a:t>
            </a:r>
            <a:r>
              <a:rPr lang="en-US" dirty="0"/>
              <a:t> air, </a:t>
            </a:r>
            <a:r>
              <a:rPr lang="en-US" dirty="0" err="1"/>
              <a:t>menaruh</a:t>
            </a:r>
            <a:r>
              <a:rPr lang="en-US" dirty="0"/>
              <a:t> </a:t>
            </a:r>
            <a:r>
              <a:rPr lang="en-US" dirty="0" err="1"/>
              <a:t>bumbu</a:t>
            </a:r>
            <a:r>
              <a:rPr lang="en-US" dirty="0"/>
              <a:t> dan </a:t>
            </a:r>
            <a:r>
              <a:rPr lang="en-US" dirty="0" err="1"/>
              <a:t>mie</a:t>
            </a:r>
            <a:r>
              <a:rPr lang="en-US" dirty="0"/>
              <a:t>, </a:t>
            </a:r>
            <a:r>
              <a:rPr lang="en-US" dirty="0" err="1"/>
              <a:t>menunggu</a:t>
            </a:r>
            <a:r>
              <a:rPr lang="en-US" dirty="0"/>
              <a:t> </a:t>
            </a:r>
            <a:r>
              <a:rPr lang="en-US" dirty="0" err="1"/>
              <a:t>matang</a:t>
            </a:r>
            <a:r>
              <a:rPr lang="en-US" dirty="0"/>
              <a:t>, </a:t>
            </a:r>
            <a:r>
              <a:rPr lang="en-US" dirty="0" err="1"/>
              <a:t>makan</a:t>
            </a:r>
            <a:r>
              <a:rPr lang="en-US" dirty="0"/>
              <a:t>.</a:t>
            </a:r>
          </a:p>
          <a:p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: </a:t>
            </a:r>
            <a:r>
              <a:rPr lang="en-US" dirty="0" err="1"/>
              <a:t>Menuang</a:t>
            </a:r>
            <a:r>
              <a:rPr lang="en-US" dirty="0"/>
              <a:t> </a:t>
            </a:r>
            <a:r>
              <a:rPr lang="en-US" dirty="0" err="1"/>
              <a:t>bumbu</a:t>
            </a:r>
            <a:r>
              <a:rPr lang="en-US" dirty="0"/>
              <a:t> </a:t>
            </a:r>
            <a:r>
              <a:rPr lang="en-US" dirty="0" err="1"/>
              <a:t>mirip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mencampur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. </a:t>
            </a:r>
            <a:r>
              <a:rPr lang="en-US" dirty="0" err="1"/>
              <a:t>Menggabungkan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 untuk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sesuatu</a:t>
            </a:r>
            <a:r>
              <a:rPr lang="en-US" dirty="0"/>
              <a:t>.</a:t>
            </a:r>
          </a:p>
          <a:p>
            <a:r>
              <a:rPr lang="en-US" dirty="0" err="1"/>
              <a:t>Abstraksi</a:t>
            </a:r>
            <a:r>
              <a:rPr lang="en-US" dirty="0"/>
              <a:t>: </a:t>
            </a:r>
            <a:r>
              <a:rPr lang="en-US" dirty="0" err="1"/>
              <a:t>menyiapkan</a:t>
            </a:r>
            <a:r>
              <a:rPr lang="en-US" dirty="0"/>
              <a:t> </a:t>
            </a:r>
            <a:r>
              <a:rPr lang="en-US" dirty="0" err="1"/>
              <a:t>bahan</a:t>
            </a:r>
            <a:r>
              <a:rPr lang="en-US" dirty="0"/>
              <a:t>, </a:t>
            </a:r>
            <a:r>
              <a:rPr lang="en-US" dirty="0" err="1"/>
              <a:t>memasak</a:t>
            </a:r>
            <a:r>
              <a:rPr lang="en-US" dirty="0"/>
              <a:t>, </a:t>
            </a:r>
            <a:r>
              <a:rPr lang="en-US" dirty="0" err="1"/>
              <a:t>memakan</a:t>
            </a:r>
            <a:r>
              <a:rPr lang="en-US" dirty="0"/>
              <a:t>.</a:t>
            </a:r>
          </a:p>
          <a:p>
            <a:endParaRPr lang="id-ID" dirty="0"/>
          </a:p>
        </p:txBody>
      </p:sp>
      <p:pic>
        <p:nvPicPr>
          <p:cNvPr id="5" name="Picture 4" descr="Cartoon hands holding a cup&#10;&#10;Description automatically generated">
            <a:extLst>
              <a:ext uri="{FF2B5EF4-FFF2-40B4-BE49-F238E27FC236}">
                <a16:creationId xmlns:a16="http://schemas.microsoft.com/office/drawing/2014/main" id="{754F2485-A405-AA4C-22C5-7D1F2C730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36" y="2190750"/>
            <a:ext cx="47434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91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87908-97CC-A571-08AA-037DC26D6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2306"/>
            <a:ext cx="5257800" cy="5224907"/>
          </a:xfrm>
        </p:spPr>
        <p:txBody>
          <a:bodyPr>
            <a:normAutofit/>
          </a:bodyPr>
          <a:lstStyle/>
          <a:p>
            <a:r>
              <a:rPr lang="en-US" dirty="0" err="1"/>
              <a:t>Rancangan</a:t>
            </a:r>
            <a:r>
              <a:rPr lang="en-US" dirty="0"/>
              <a:t> </a:t>
            </a:r>
            <a:r>
              <a:rPr lang="en-US" dirty="0" err="1"/>
              <a:t>algoritma</a:t>
            </a:r>
            <a:r>
              <a:rPr lang="en-US" dirty="0"/>
              <a:t>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Masak</a:t>
            </a:r>
            <a:r>
              <a:rPr lang="en-US" sz="2800" dirty="0"/>
              <a:t> air.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Buka </a:t>
            </a:r>
            <a:r>
              <a:rPr lang="en-US" sz="2800" dirty="0" err="1"/>
              <a:t>bungkus</a:t>
            </a:r>
            <a:r>
              <a:rPr lang="en-US" sz="2800" dirty="0"/>
              <a:t> mi, </a:t>
            </a:r>
            <a:r>
              <a:rPr lang="en-US" sz="2800" dirty="0" err="1"/>
              <a:t>taruh</a:t>
            </a:r>
            <a:r>
              <a:rPr lang="en-US" sz="2800" dirty="0"/>
              <a:t> di </a:t>
            </a:r>
            <a:r>
              <a:rPr lang="en-US" sz="2800" dirty="0" err="1"/>
              <a:t>mangkok</a:t>
            </a:r>
            <a:r>
              <a:rPr lang="en-US" sz="2800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Buka </a:t>
            </a:r>
            <a:r>
              <a:rPr lang="en-US" sz="2800" dirty="0" err="1"/>
              <a:t>bumbu</a:t>
            </a:r>
            <a:r>
              <a:rPr lang="en-US" sz="2800" dirty="0"/>
              <a:t>, </a:t>
            </a:r>
            <a:r>
              <a:rPr lang="en-US" sz="2800" dirty="0" err="1"/>
              <a:t>taburkan</a:t>
            </a:r>
            <a:r>
              <a:rPr lang="en-US" sz="2800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Tuang</a:t>
            </a:r>
            <a:r>
              <a:rPr lang="en-US" sz="2800" dirty="0"/>
              <a:t> air </a:t>
            </a:r>
            <a:r>
              <a:rPr lang="en-US" sz="2800" dirty="0" err="1"/>
              <a:t>panas</a:t>
            </a:r>
            <a:r>
              <a:rPr lang="en-US" sz="2800" dirty="0"/>
              <a:t> </a:t>
            </a:r>
            <a:r>
              <a:rPr lang="en-US" sz="2800" dirty="0" err="1"/>
              <a:t>ke</a:t>
            </a:r>
            <a:r>
              <a:rPr lang="en-US" sz="2800" dirty="0"/>
              <a:t> </a:t>
            </a:r>
            <a:r>
              <a:rPr lang="en-US" sz="2800" dirty="0" err="1"/>
              <a:t>mangkok</a:t>
            </a:r>
            <a:r>
              <a:rPr lang="en-US" sz="2800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Tunggu</a:t>
            </a:r>
            <a:r>
              <a:rPr lang="en-US" sz="2800" dirty="0"/>
              <a:t> </a:t>
            </a:r>
            <a:r>
              <a:rPr lang="en-US" sz="2800" dirty="0" err="1"/>
              <a:t>beberapa</a:t>
            </a:r>
            <a:r>
              <a:rPr lang="en-US" sz="2800" dirty="0"/>
              <a:t> </a:t>
            </a:r>
            <a:r>
              <a:rPr lang="en-US" sz="2800" dirty="0" err="1"/>
              <a:t>menit</a:t>
            </a:r>
            <a:r>
              <a:rPr lang="en-US" sz="2800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Aduk</a:t>
            </a:r>
            <a:r>
              <a:rPr lang="en-US" sz="2800" dirty="0"/>
              <a:t>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 err="1"/>
              <a:t>Nikmati</a:t>
            </a:r>
            <a:r>
              <a:rPr lang="en-US" sz="2800" dirty="0"/>
              <a:t>!</a:t>
            </a:r>
          </a:p>
          <a:p>
            <a:pPr marL="0" indent="0">
              <a:buNone/>
            </a:pPr>
            <a:endParaRPr lang="id-ID" dirty="0"/>
          </a:p>
        </p:txBody>
      </p:sp>
      <p:pic>
        <p:nvPicPr>
          <p:cNvPr id="5" name="Picture 4" descr="A cartoon of a person eating noodles&#10;&#10;Description automatically generated">
            <a:extLst>
              <a:ext uri="{FF2B5EF4-FFF2-40B4-BE49-F238E27FC236}">
                <a16:creationId xmlns:a16="http://schemas.microsoft.com/office/drawing/2014/main" id="{FDEBCE8D-F120-C0DD-33D7-DB1E0B363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0" y="2527934"/>
            <a:ext cx="47434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2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9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0B7C-7295-D1E4-E0F6-1BDD52AEF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9840"/>
            <a:ext cx="10515600" cy="1325563"/>
          </a:xfrm>
          <a:ln>
            <a:noFill/>
          </a:ln>
        </p:spPr>
        <p:txBody>
          <a:bodyPr/>
          <a:lstStyle/>
          <a:p>
            <a:pPr algn="ctr"/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Belajar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Coding </a:t>
            </a:r>
            <a:r>
              <a:rPr lang="en-US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dengan</a:t>
            </a:r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Scratch</a:t>
            </a:r>
            <a:endParaRPr lang="id-ID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3" descr="A sticker of a cat&#10;&#10;Description automatically generated">
            <a:extLst>
              <a:ext uri="{FF2B5EF4-FFF2-40B4-BE49-F238E27FC236}">
                <a16:creationId xmlns:a16="http://schemas.microsoft.com/office/drawing/2014/main" id="{2E73FAE7-973C-A896-D51D-7E19EE05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153" y="2317315"/>
            <a:ext cx="4183693" cy="418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63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311DC-068B-15C8-34F8-12F9E5A44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Scratch?</a:t>
            </a:r>
            <a:endParaRPr lang="id-ID" dirty="0"/>
          </a:p>
        </p:txBody>
      </p:sp>
      <p:pic>
        <p:nvPicPr>
          <p:cNvPr id="4" name="SnapSave.io-Scratch!-(1080p)">
            <a:hlinkClick r:id="" action="ppaction://media"/>
            <a:extLst>
              <a:ext uri="{FF2B5EF4-FFF2-40B4-BE49-F238E27FC236}">
                <a16:creationId xmlns:a16="http://schemas.microsoft.com/office/drawing/2014/main" id="{7FC32989-2E30-3D61-30DD-BF9E60357C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E9EB5B-1F88-A738-2B68-BD05BABDBCD5}"/>
              </a:ext>
            </a:extLst>
          </p:cNvPr>
          <p:cNvSpPr txBox="1"/>
          <p:nvPr/>
        </p:nvSpPr>
        <p:spPr>
          <a:xfrm>
            <a:off x="6509034" y="6488668"/>
            <a:ext cx="568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dirty="0"/>
              <a:t>https://www.youtube.com/watch?v=98awWpkx9UM</a:t>
            </a:r>
          </a:p>
        </p:txBody>
      </p:sp>
    </p:spTree>
    <p:extLst>
      <p:ext uri="{BB962C8B-B14F-4D97-AF65-F5344CB8AC3E}">
        <p14:creationId xmlns:p14="http://schemas.microsoft.com/office/powerpoint/2010/main" val="393380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A245-4049-24F1-104D-269CBD01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Scratch?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1421B-E785-C920-E74E-1971E5219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97679" cy="4351338"/>
          </a:xfrm>
        </p:spPr>
        <p:txBody>
          <a:bodyPr/>
          <a:lstStyle/>
          <a:p>
            <a:r>
              <a:rPr lang="en-US" dirty="0" err="1"/>
              <a:t>Aplikasi</a:t>
            </a:r>
            <a:r>
              <a:rPr lang="en-US" dirty="0"/>
              <a:t> yang </a:t>
            </a:r>
            <a:r>
              <a:rPr lang="en-US" dirty="0" err="1"/>
              <a:t>dikembangkan</a:t>
            </a:r>
            <a:r>
              <a:rPr lang="en-US" dirty="0"/>
              <a:t> MIT.</a:t>
            </a:r>
          </a:p>
          <a:p>
            <a:r>
              <a:rPr lang="en-US" dirty="0"/>
              <a:t>Bisa </a:t>
            </a:r>
            <a:r>
              <a:rPr lang="en-US" dirty="0" err="1"/>
              <a:t>digunakan</a:t>
            </a:r>
            <a:r>
              <a:rPr lang="en-US" dirty="0"/>
              <a:t> untuk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animasi</a:t>
            </a:r>
            <a:r>
              <a:rPr lang="en-US" dirty="0"/>
              <a:t>, game, </a:t>
            </a:r>
            <a:r>
              <a:rPr lang="en-US" dirty="0" err="1"/>
              <a:t>dll</a:t>
            </a:r>
            <a:r>
              <a:rPr lang="en-US" dirty="0"/>
              <a:t>.</a:t>
            </a:r>
          </a:p>
          <a:p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bahasa</a:t>
            </a:r>
            <a:r>
              <a:rPr lang="en-US" dirty="0"/>
              <a:t> </a:t>
            </a:r>
            <a:r>
              <a:rPr lang="en-US" dirty="0" err="1"/>
              <a:t>pemrograman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B770D-A19F-C00D-9AE1-647BF35BA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874" y="1806827"/>
            <a:ext cx="6542762" cy="32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57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3337-C450-B575-46FF-A686C97A0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Kenapa</a:t>
            </a:r>
            <a:r>
              <a:rPr lang="en-US" dirty="0"/>
              <a:t> Scratch?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6754-7EC7-F13F-78C8-BA75ED6D5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Ramah </a:t>
            </a:r>
            <a:r>
              <a:rPr lang="en-US" dirty="0" err="1"/>
              <a:t>pemula</a:t>
            </a:r>
            <a:r>
              <a:rPr lang="en-US" dirty="0"/>
              <a:t>.</a:t>
            </a:r>
          </a:p>
          <a:p>
            <a:r>
              <a:rPr lang="en-US" dirty="0" err="1"/>
              <a:t>Dirancang</a:t>
            </a:r>
            <a:r>
              <a:rPr lang="en-US" dirty="0"/>
              <a:t> untuk </a:t>
            </a:r>
            <a:r>
              <a:rPr lang="en-US" dirty="0" err="1"/>
              <a:t>anak</a:t>
            </a:r>
            <a:r>
              <a:rPr lang="en-US" dirty="0"/>
              <a:t> 8-16 </a:t>
            </a:r>
            <a:r>
              <a:rPr lang="en-US" dirty="0" err="1"/>
              <a:t>tahun</a:t>
            </a:r>
            <a:r>
              <a:rPr lang="en-US" dirty="0"/>
              <a:t>.</a:t>
            </a:r>
          </a:p>
          <a:p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kreativitas</a:t>
            </a:r>
            <a:r>
              <a:rPr lang="en-US" dirty="0"/>
              <a:t>.</a:t>
            </a:r>
          </a:p>
          <a:p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digunakan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50157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D89A1-C148-D4F1-7468-25E18E6F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Dasar-</a:t>
            </a:r>
            <a:r>
              <a:rPr lang="en-US" dirty="0" err="1"/>
              <a:t>dasar</a:t>
            </a:r>
            <a:r>
              <a:rPr lang="en-US" dirty="0"/>
              <a:t> Scratch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072DF-5D55-55EE-0B89-8765B881F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Stage</a:t>
            </a:r>
          </a:p>
          <a:p>
            <a:r>
              <a:rPr lang="en-US" dirty="0"/>
              <a:t>Sprites</a:t>
            </a:r>
          </a:p>
          <a:p>
            <a:r>
              <a:rPr lang="en-US" dirty="0"/>
              <a:t>Blocks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96265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417DC-72F7-8055-BF0D-9702BFD621FE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894A6-AFDB-2C53-C419-D05FAEE3025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14727A-BBB1-370C-11EC-16A0CFA5947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a-DK" sz="3600" b="1" dirty="0">
                <a:solidFill>
                  <a:srgbClr val="5B5B5B"/>
                </a:solidFill>
              </a:rPr>
              <a:t>Join at slido.com</a:t>
            </a:r>
            <a:br>
              <a:rPr lang="da-DK" sz="3600" b="1" dirty="0">
                <a:solidFill>
                  <a:srgbClr val="5B5B5B"/>
                </a:solidFill>
              </a:rPr>
            </a:br>
            <a:r>
              <a:rPr lang="da-DK" sz="3600" b="1" dirty="0">
                <a:solidFill>
                  <a:srgbClr val="5B5B5B"/>
                </a:solidFill>
              </a:rPr>
              <a:t>#2188006</a:t>
            </a:r>
            <a:endParaRPr lang="id-ID" sz="3600" b="1" dirty="0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54079-0D76-853A-B927-29535C9350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joining instructions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52631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73C1E-DBBE-751D-C9E3-90201B1E8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39578"/>
            <a:ext cx="5981278" cy="1684638"/>
          </a:xfrm>
        </p:spPr>
        <p:txBody>
          <a:bodyPr>
            <a:normAutofit/>
          </a:bodyPr>
          <a:lstStyle/>
          <a:p>
            <a:r>
              <a:rPr lang="en-US" sz="4000"/>
              <a:t>Langkah pertama</a:t>
            </a:r>
            <a:endParaRPr lang="id-ID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50B3B-5E53-6D6B-D42A-535C4C981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568"/>
            <a:ext cx="5981278" cy="3690551"/>
          </a:xfrm>
        </p:spPr>
        <p:txBody>
          <a:bodyPr>
            <a:normAutofit/>
          </a:bodyPr>
          <a:lstStyle/>
          <a:p>
            <a:r>
              <a:rPr lang="en-US" dirty="0"/>
              <a:t>Buka: scratch.mit.edu/create.</a:t>
            </a:r>
          </a:p>
          <a:p>
            <a:r>
              <a:rPr lang="en-US" dirty="0"/>
              <a:t>Download Scratch di Google Play.</a:t>
            </a:r>
            <a:endParaRPr lang="id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ABBBDA-7428-7CD2-DD1E-BCD792DB5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24" y="312220"/>
            <a:ext cx="4810874" cy="234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CC901D-E55A-9152-2A4F-3BBA6848F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19" y="3358161"/>
            <a:ext cx="4810874" cy="23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15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EA92-0847-1C2A-D8E1-CE47AF2B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Eksperimen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0F29-398B-A6A3-6C9B-4E766C918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Pilih</a:t>
            </a:r>
            <a:r>
              <a:rPr lang="en-US" dirty="0"/>
              <a:t> sprite.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Dari ‘</a:t>
            </a:r>
            <a:r>
              <a:rPr lang="en-US" dirty="0" err="1"/>
              <a:t>Kejadian</a:t>
            </a:r>
            <a:r>
              <a:rPr lang="en-US" dirty="0"/>
              <a:t>’, </a:t>
            </a:r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bendera</a:t>
            </a:r>
            <a:r>
              <a:rPr lang="en-US" dirty="0"/>
              <a:t> </a:t>
            </a:r>
            <a:r>
              <a:rPr lang="en-US" dirty="0" err="1"/>
              <a:t>hijau</a:t>
            </a:r>
            <a:r>
              <a:rPr lang="en-US" dirty="0"/>
              <a:t> </a:t>
            </a:r>
            <a:r>
              <a:rPr lang="en-US" dirty="0" err="1"/>
              <a:t>diklik</a:t>
            </a:r>
            <a:r>
              <a:rPr lang="en-US" dirty="0"/>
              <a:t>’.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Dari ‘Gerakan’, </a:t>
            </a:r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gerak</a:t>
            </a:r>
            <a:r>
              <a:rPr lang="en-US" dirty="0"/>
              <a:t> 10 </a:t>
            </a:r>
            <a:r>
              <a:rPr lang="en-US" dirty="0" err="1"/>
              <a:t>langkah</a:t>
            </a:r>
            <a:r>
              <a:rPr lang="en-US" dirty="0"/>
              <a:t>’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ketika</a:t>
            </a:r>
            <a:r>
              <a:rPr lang="en-US" dirty="0"/>
              <a:t> </a:t>
            </a:r>
            <a:r>
              <a:rPr lang="en-US" dirty="0" err="1"/>
              <a:t>bendera</a:t>
            </a:r>
            <a:r>
              <a:rPr lang="en-US" dirty="0"/>
              <a:t> </a:t>
            </a:r>
            <a:r>
              <a:rPr lang="en-US" dirty="0" err="1"/>
              <a:t>hijau</a:t>
            </a:r>
            <a:r>
              <a:rPr lang="en-US" dirty="0"/>
              <a:t> </a:t>
            </a:r>
            <a:r>
              <a:rPr lang="en-US" dirty="0" err="1"/>
              <a:t>diklik</a:t>
            </a:r>
            <a:r>
              <a:rPr lang="en-US" dirty="0"/>
              <a:t>’.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Dari ‘</a:t>
            </a:r>
            <a:r>
              <a:rPr lang="en-US" dirty="0" err="1"/>
              <a:t>Kontrol</a:t>
            </a:r>
            <a:r>
              <a:rPr lang="en-US" dirty="0"/>
              <a:t>’, </a:t>
            </a:r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selamanya</a:t>
            </a:r>
            <a:r>
              <a:rPr lang="en-US" dirty="0"/>
              <a:t>’ di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gerak</a:t>
            </a:r>
            <a:r>
              <a:rPr lang="en-US" dirty="0"/>
              <a:t> 10 </a:t>
            </a:r>
            <a:r>
              <a:rPr lang="en-US" dirty="0" err="1"/>
              <a:t>langkah</a:t>
            </a:r>
            <a:r>
              <a:rPr lang="en-US" dirty="0"/>
              <a:t>’.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Dari ‘Gerakan’, </a:t>
            </a:r>
            <a:r>
              <a:rPr lang="en-US" dirty="0" err="1"/>
              <a:t>tambahkan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jika</a:t>
            </a:r>
            <a:r>
              <a:rPr lang="en-US" dirty="0"/>
              <a:t> di </a:t>
            </a:r>
            <a:r>
              <a:rPr lang="en-US" dirty="0" err="1"/>
              <a:t>pinggir</a:t>
            </a:r>
            <a:r>
              <a:rPr lang="en-US" dirty="0"/>
              <a:t>, </a:t>
            </a:r>
            <a:r>
              <a:rPr lang="en-US" dirty="0" err="1"/>
              <a:t>pantulkan</a:t>
            </a:r>
            <a:r>
              <a:rPr lang="en-US" dirty="0"/>
              <a:t>’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selamanya</a:t>
            </a:r>
            <a:r>
              <a:rPr lang="en-US" dirty="0"/>
              <a:t>,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‘</a:t>
            </a:r>
            <a:r>
              <a:rPr lang="en-US" dirty="0" err="1"/>
              <a:t>gerak</a:t>
            </a:r>
            <a:r>
              <a:rPr lang="en-US" dirty="0"/>
              <a:t> 10 </a:t>
            </a:r>
            <a:r>
              <a:rPr lang="en-US" dirty="0" err="1"/>
              <a:t>langkah</a:t>
            </a:r>
            <a:r>
              <a:rPr lang="en-US" dirty="0"/>
              <a:t>’.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6916846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8952C-EA61-CA34-48A4-23C71726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Eksperimen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AF50-57BC-C59B-3409-EDF2871A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61767" cy="4351338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/>
              <a:t>Dari ‘</a:t>
            </a:r>
            <a:r>
              <a:rPr lang="en-US" dirty="0" err="1"/>
              <a:t>Suara</a:t>
            </a:r>
            <a:r>
              <a:rPr lang="en-US" dirty="0"/>
              <a:t>’, </a:t>
            </a:r>
            <a:r>
              <a:rPr lang="en-US" dirty="0" err="1"/>
              <a:t>tambahkan</a:t>
            </a:r>
            <a:r>
              <a:rPr lang="en-US" dirty="0"/>
              <a:t> ‘</a:t>
            </a:r>
            <a:r>
              <a:rPr lang="en-US" dirty="0" err="1"/>
              <a:t>Mainkan</a:t>
            </a:r>
            <a:r>
              <a:rPr lang="en-US" dirty="0"/>
              <a:t> </a:t>
            </a:r>
            <a:r>
              <a:rPr lang="en-US" dirty="0" err="1"/>
              <a:t>suara</a:t>
            </a:r>
            <a:r>
              <a:rPr lang="en-US" dirty="0"/>
              <a:t> Meow </a:t>
            </a:r>
            <a:r>
              <a:rPr lang="en-US" dirty="0" err="1"/>
              <a:t>sampai</a:t>
            </a:r>
            <a:r>
              <a:rPr lang="en-US" dirty="0"/>
              <a:t> </a:t>
            </a:r>
            <a:r>
              <a:rPr lang="en-US" dirty="0" err="1"/>
              <a:t>selesai</a:t>
            </a:r>
            <a:r>
              <a:rPr lang="en-US" dirty="0"/>
              <a:t>’ di </a:t>
            </a:r>
            <a:r>
              <a:rPr lang="en-US" dirty="0" err="1"/>
              <a:t>bawah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</a:t>
            </a:r>
            <a:r>
              <a:rPr lang="en-US" dirty="0" err="1"/>
              <a:t>bendera</a:t>
            </a:r>
            <a:r>
              <a:rPr lang="en-US" dirty="0"/>
              <a:t> </a:t>
            </a:r>
            <a:r>
              <a:rPr lang="en-US" dirty="0" err="1"/>
              <a:t>hijau</a:t>
            </a:r>
            <a:r>
              <a:rPr lang="en-US" dirty="0"/>
              <a:t>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Dari ‘</a:t>
            </a:r>
            <a:r>
              <a:rPr lang="en-US" dirty="0" err="1"/>
              <a:t>Tampilan</a:t>
            </a:r>
            <a:r>
              <a:rPr lang="en-US" dirty="0"/>
              <a:t>’, </a:t>
            </a:r>
            <a:r>
              <a:rPr lang="en-US" dirty="0" err="1"/>
              <a:t>tambahkan</a:t>
            </a:r>
            <a:r>
              <a:rPr lang="en-US" dirty="0"/>
              <a:t> ‘</a:t>
            </a:r>
            <a:r>
              <a:rPr lang="en-US" dirty="0" err="1"/>
              <a:t>Ubah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</a:t>
            </a:r>
            <a:r>
              <a:rPr lang="en-US" dirty="0" err="1"/>
              <a:t>warna</a:t>
            </a:r>
            <a:r>
              <a:rPr lang="en-US" dirty="0"/>
              <a:t> </a:t>
            </a:r>
            <a:r>
              <a:rPr lang="en-US" dirty="0" err="1"/>
              <a:t>sebesar</a:t>
            </a:r>
            <a:r>
              <a:rPr lang="en-US" dirty="0"/>
              <a:t> 25’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‘</a:t>
            </a:r>
            <a:r>
              <a:rPr lang="en-US" dirty="0" err="1"/>
              <a:t>selamanya</a:t>
            </a:r>
            <a:r>
              <a:rPr lang="en-US" dirty="0"/>
              <a:t>’.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 err="1"/>
              <a:t>Mainkan</a:t>
            </a:r>
            <a:r>
              <a:rPr lang="en-US" dirty="0"/>
              <a:t>! </a:t>
            </a:r>
            <a:r>
              <a:rPr lang="en-US" dirty="0" err="1"/>
              <a:t>Klik</a:t>
            </a:r>
            <a:r>
              <a:rPr lang="en-US" dirty="0"/>
              <a:t> </a:t>
            </a:r>
            <a:r>
              <a:rPr lang="en-US" dirty="0" err="1"/>
              <a:t>bendera</a:t>
            </a:r>
            <a:r>
              <a:rPr lang="en-US" dirty="0"/>
              <a:t> </a:t>
            </a:r>
            <a:r>
              <a:rPr lang="en-US" dirty="0" err="1"/>
              <a:t>hijau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62B746-ECC6-C82B-EF16-8988986AC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710" y="1128122"/>
            <a:ext cx="4470090" cy="460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006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C35115-87EC-1AFC-7400-0B3736EB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>
                <a:latin typeface="+mj-lt"/>
              </a:rPr>
              <a:t>Kuis 1</a:t>
            </a:r>
          </a:p>
        </p:txBody>
      </p:sp>
      <p:pic>
        <p:nvPicPr>
          <p:cNvPr id="5" name="Picture 4" descr="A large robot on a platform next to a body of water&#10;&#10;Description automatically generated">
            <a:extLst>
              <a:ext uri="{FF2B5EF4-FFF2-40B4-BE49-F238E27FC236}">
                <a16:creationId xmlns:a16="http://schemas.microsoft.com/office/drawing/2014/main" id="{29C8A731-4FB3-CAA0-B0AD-71201C581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838627"/>
            <a:ext cx="7765052" cy="518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25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A045ABB-7960-D49D-6566-2B9DC61A98A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1670" y="508000"/>
            <a:ext cx="13077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d-ID" sz="4000" b="1" dirty="0" err="1">
                <a:solidFill>
                  <a:srgbClr val="39AC37"/>
                </a:solidFill>
              </a:rPr>
              <a:t>slido</a:t>
            </a:r>
            <a:endParaRPr lang="id-ID" sz="4000" b="1" dirty="0">
              <a:solidFill>
                <a:srgbClr val="39AC3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6E408-4747-E864-60BF-6E6901A382D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kegunaan Scratch?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137924-020D-CC45-B2AD-F2ADC90EEBB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6B9C03-F831-83DA-E1E5-00A156CFA3CB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5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3C02D7-0801-24C6-0F9B-A2BF344FA3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1670" y="508000"/>
            <a:ext cx="135780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d-ID" sz="4000" b="1" dirty="0" err="1">
                <a:solidFill>
                  <a:srgbClr val="39AC37"/>
                </a:solidFill>
              </a:rPr>
              <a:t>slido</a:t>
            </a:r>
            <a:endParaRPr lang="id-ID" sz="4000" b="1" dirty="0">
              <a:solidFill>
                <a:srgbClr val="39AC3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C9D53-7DE4-CE59-7BD1-1E28C8BB1A4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 b="1">
                <a:solidFill>
                  <a:srgbClr val="5B5B5B"/>
                </a:solidFill>
              </a:rPr>
              <a:t>Bagaimana cara menggerakan sprite di Scratch</a:t>
            </a:r>
            <a:endParaRPr lang="id-ID" sz="3600" b="1">
              <a:solidFill>
                <a:srgbClr val="5B5B5B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B58BD2-EFCA-B851-498E-ED37F549E9A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C13FB-9ABF-CE69-6C96-244D53686E4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9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E50ADE-F555-4A6D-F903-9EBC179066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1670" y="508000"/>
            <a:ext cx="1307700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d-ID" sz="4000" b="1" dirty="0" err="1">
                <a:solidFill>
                  <a:srgbClr val="39AC37"/>
                </a:solidFill>
              </a:rPr>
              <a:t>slido</a:t>
            </a:r>
            <a:endParaRPr lang="id-ID" sz="4000" b="1" dirty="0">
              <a:solidFill>
                <a:srgbClr val="39AC3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1D0B3B-92C3-D54B-1042-505F3C4D427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 dirty="0">
                <a:solidFill>
                  <a:srgbClr val="5B5B5B"/>
                </a:solidFill>
              </a:rPr>
              <a:t>Apa guna blok 'selamanya'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ECF6AA-F892-0038-BD9D-AFBB8671EEA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F41338-0D72-3667-0FD1-82C996DF8DC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17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A8B05E-7D0C-5EF3-7828-71632DFAD33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01670" y="508000"/>
            <a:ext cx="1357804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id-ID" sz="4000" b="1" dirty="0" err="1">
                <a:solidFill>
                  <a:srgbClr val="39AC37"/>
                </a:solidFill>
              </a:rPr>
              <a:t>slido</a:t>
            </a:r>
            <a:endParaRPr lang="id-ID" sz="4000" b="1" dirty="0">
              <a:solidFill>
                <a:srgbClr val="39AC3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91E202-A577-D5CD-88D4-9DBB085D2E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3600" b="1">
                <a:solidFill>
                  <a:srgbClr val="5B5B5B"/>
                </a:solidFill>
              </a:rPr>
              <a:t>Apa yang terjadi saat kita menekan bendera hijau?</a:t>
            </a:r>
            <a:endParaRPr lang="id-ID" sz="3600" b="1">
              <a:solidFill>
                <a:srgbClr val="5B5B5B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C004D1-8A4B-9033-9B12-33B2AB135F7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CEA2E-746B-8EB2-55BD-3A61F8CCF9B8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91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7640-6683-9587-1663-DB34999C6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Break?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75992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EF061-97D9-BE2B-436B-98C21F047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Konsep</a:t>
            </a:r>
            <a:r>
              <a:rPr lang="en-US" dirty="0"/>
              <a:t> Coding </a:t>
            </a:r>
            <a:r>
              <a:rPr lang="en-US" dirty="0" err="1"/>
              <a:t>Lanjutan</a:t>
            </a:r>
            <a:endParaRPr lang="id-ID" dirty="0"/>
          </a:p>
        </p:txBody>
      </p:sp>
      <p:pic>
        <p:nvPicPr>
          <p:cNvPr id="5" name="Content Placeholder 4" descr="A hand with a digital screen&#10;&#10;Description automatically generated with medium confidence">
            <a:extLst>
              <a:ext uri="{FF2B5EF4-FFF2-40B4-BE49-F238E27FC236}">
                <a16:creationId xmlns:a16="http://schemas.microsoft.com/office/drawing/2014/main" id="{09B40700-8072-6A5F-4C6A-3B40E8637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2158206"/>
            <a:ext cx="4762500" cy="3686175"/>
          </a:xfrm>
        </p:spPr>
      </p:pic>
    </p:spTree>
    <p:extLst>
      <p:ext uri="{BB962C8B-B14F-4D97-AF65-F5344CB8AC3E}">
        <p14:creationId xmlns:p14="http://schemas.microsoft.com/office/powerpoint/2010/main" val="2175633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F5A4-1A59-0928-B021-699B0278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FA5E-D68A-451A-6A7E-D210FADD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materi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coding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Mencoba</a:t>
            </a:r>
            <a:r>
              <a:rPr lang="en-US" dirty="0"/>
              <a:t> coding </a:t>
            </a:r>
            <a:r>
              <a:rPr lang="en-US" dirty="0" err="1"/>
              <a:t>menggunakan</a:t>
            </a:r>
            <a:r>
              <a:rPr lang="en-US" dirty="0"/>
              <a:t> Scratch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berhadiah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:D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Tanya </a:t>
            </a:r>
            <a:r>
              <a:rPr lang="en-US" dirty="0" err="1"/>
              <a:t>jawab</a:t>
            </a:r>
            <a:endParaRPr lang="id-ID" dirty="0"/>
          </a:p>
        </p:txBody>
      </p:sp>
      <p:pic>
        <p:nvPicPr>
          <p:cNvPr id="5" name="Picture 4" descr="A cat standing on a computer&#10;&#10;Description automatically generated">
            <a:extLst>
              <a:ext uri="{FF2B5EF4-FFF2-40B4-BE49-F238E27FC236}">
                <a16:creationId xmlns:a16="http://schemas.microsoft.com/office/drawing/2014/main" id="{4728326B-12CA-7581-93B2-2DE4A7AB0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85" y="2967369"/>
            <a:ext cx="3054915" cy="32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50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688E-2D10-B767-426F-74C06D07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Kontrol</a:t>
            </a:r>
            <a:r>
              <a:rPr lang="en-US" dirty="0"/>
              <a:t>/Control Flow </a:t>
            </a:r>
            <a:r>
              <a:rPr lang="id-ID" dirty="0"/>
              <a:t>⟶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0B6E-5832-8E2A-2D61-B3813350CC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keputusan</a:t>
            </a:r>
            <a:r>
              <a:rPr lang="en-US" dirty="0"/>
              <a:t> </a:t>
            </a:r>
            <a:r>
              <a:rPr lang="en-US" dirty="0" err="1"/>
              <a:t>berdasarkan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.</a:t>
            </a:r>
          </a:p>
          <a:p>
            <a:r>
              <a:rPr lang="en-US" dirty="0" err="1"/>
              <a:t>Berangkat</a:t>
            </a:r>
            <a:r>
              <a:rPr lang="en-US" dirty="0"/>
              <a:t> </a:t>
            </a:r>
            <a:r>
              <a:rPr lang="en-US" dirty="0" err="1"/>
              <a:t>sekolah</a:t>
            </a:r>
            <a:r>
              <a:rPr lang="en-US" dirty="0"/>
              <a:t>,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hujan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</a:t>
            </a:r>
            <a:r>
              <a:rPr lang="en-US" dirty="0" err="1"/>
              <a:t>mantrol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If-then-else. Jika-</a:t>
            </a:r>
            <a:r>
              <a:rPr lang="en-US" dirty="0" err="1"/>
              <a:t>maka</a:t>
            </a:r>
            <a:r>
              <a:rPr lang="en-US" dirty="0"/>
              <a:t>-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.</a:t>
            </a:r>
          </a:p>
          <a:p>
            <a:r>
              <a:rPr lang="en-US" dirty="0"/>
              <a:t>Jika </a:t>
            </a:r>
            <a:r>
              <a:rPr lang="en-US" dirty="0" err="1"/>
              <a:t>hujan</a:t>
            </a:r>
            <a:r>
              <a:rPr lang="en-US" dirty="0"/>
              <a:t> –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</a:t>
            </a:r>
            <a:r>
              <a:rPr lang="en-US" dirty="0" err="1"/>
              <a:t>mantrol</a:t>
            </a:r>
            <a:r>
              <a:rPr lang="en-US" dirty="0"/>
              <a:t> – </a:t>
            </a:r>
            <a:r>
              <a:rPr lang="en-US" dirty="0" err="1"/>
              <a:t>lainnya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pakai</a:t>
            </a:r>
            <a:r>
              <a:rPr lang="en-US" dirty="0"/>
              <a:t> </a:t>
            </a:r>
            <a:r>
              <a:rPr lang="en-US" dirty="0" err="1"/>
              <a:t>mantrol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0224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5DF6-275B-C289-72E3-A08E41AD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Loop/</a:t>
            </a:r>
            <a:r>
              <a:rPr lang="en-US" dirty="0" err="1"/>
              <a:t>Perulangan</a:t>
            </a:r>
            <a:r>
              <a:rPr lang="en-US" dirty="0"/>
              <a:t> ∞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8218E-56FE-D6E8-CD11-1F7A0886B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Mengulangi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perintah</a:t>
            </a:r>
            <a:r>
              <a:rPr lang="en-US" dirty="0"/>
              <a:t> </a:t>
            </a:r>
            <a:r>
              <a:rPr lang="en-US" dirty="0" err="1"/>
              <a:t>terus-menerus</a:t>
            </a:r>
            <a:r>
              <a:rPr lang="en-US" dirty="0"/>
              <a:t>.</a:t>
            </a:r>
          </a:p>
          <a:p>
            <a:r>
              <a:rPr lang="en-US" dirty="0"/>
              <a:t>Ambil </a:t>
            </a:r>
            <a:r>
              <a:rPr lang="en-US" dirty="0" err="1"/>
              <a:t>sesendok</a:t>
            </a:r>
            <a:r>
              <a:rPr lang="en-US" dirty="0"/>
              <a:t> nasi, </a:t>
            </a:r>
            <a:r>
              <a:rPr lang="en-US" dirty="0" err="1"/>
              <a:t>makan</a:t>
            </a:r>
            <a:r>
              <a:rPr lang="en-US" dirty="0"/>
              <a:t>, </a:t>
            </a:r>
            <a:r>
              <a:rPr lang="en-US" dirty="0" err="1"/>
              <a:t>ulangi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sampai</a:t>
            </a:r>
            <a:r>
              <a:rPr lang="en-US" dirty="0"/>
              <a:t> nasi </a:t>
            </a:r>
            <a:r>
              <a:rPr lang="en-US" dirty="0" err="1"/>
              <a:t>habis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While – loop. </a:t>
            </a:r>
            <a:r>
              <a:rPr lang="en-US" dirty="0" err="1"/>
              <a:t>Selama</a:t>
            </a:r>
            <a:r>
              <a:rPr lang="en-US" dirty="0"/>
              <a:t> – </a:t>
            </a:r>
            <a:r>
              <a:rPr lang="en-US" dirty="0" err="1"/>
              <a:t>ulangi</a:t>
            </a:r>
            <a:r>
              <a:rPr lang="en-US" dirty="0"/>
              <a:t>.</a:t>
            </a:r>
          </a:p>
          <a:p>
            <a:r>
              <a:rPr lang="en-US" dirty="0" err="1"/>
              <a:t>Aksi</a:t>
            </a:r>
            <a:r>
              <a:rPr lang="en-US" dirty="0"/>
              <a:t>: Ambil </a:t>
            </a:r>
            <a:r>
              <a:rPr lang="en-US" dirty="0" err="1"/>
              <a:t>sesendok</a:t>
            </a:r>
            <a:r>
              <a:rPr lang="en-US" dirty="0"/>
              <a:t> nasi</a:t>
            </a:r>
          </a:p>
          <a:p>
            <a:r>
              <a:rPr lang="en-US" dirty="0" err="1"/>
              <a:t>Kondisi</a:t>
            </a:r>
            <a:r>
              <a:rPr lang="en-US" dirty="0"/>
              <a:t>: Nasi </a:t>
            </a:r>
            <a:r>
              <a:rPr lang="en-US" dirty="0" err="1"/>
              <a:t>habis</a:t>
            </a:r>
            <a:endParaRPr lang="en-US" dirty="0"/>
          </a:p>
          <a:p>
            <a:r>
              <a:rPr lang="en-US" dirty="0" err="1"/>
              <a:t>Selama</a:t>
            </a:r>
            <a:r>
              <a:rPr lang="en-US" dirty="0"/>
              <a:t> nasi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, </a:t>
            </a:r>
            <a:r>
              <a:rPr lang="en-US" dirty="0" err="1"/>
              <a:t>ambil</a:t>
            </a:r>
            <a:r>
              <a:rPr lang="en-US" dirty="0"/>
              <a:t> </a:t>
            </a:r>
            <a:r>
              <a:rPr lang="en-US" dirty="0" err="1"/>
              <a:t>sesendok</a:t>
            </a:r>
            <a:r>
              <a:rPr lang="en-US" dirty="0"/>
              <a:t> – </a:t>
            </a:r>
            <a:r>
              <a:rPr lang="en-US" dirty="0" err="1"/>
              <a:t>ulangi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249374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C6597-1F98-4981-A8B0-530E92AF8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Eksperimen</a:t>
            </a:r>
            <a:r>
              <a:rPr lang="en-US" dirty="0"/>
              <a:t> 2.1: </a:t>
            </a:r>
            <a:r>
              <a:rPr lang="en-US" dirty="0" err="1"/>
              <a:t>Aliran</a:t>
            </a:r>
            <a:r>
              <a:rPr lang="en-US" dirty="0"/>
              <a:t> </a:t>
            </a:r>
            <a:r>
              <a:rPr lang="en-US" dirty="0" err="1"/>
              <a:t>Kontrol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00DBE-0B8A-631D-301F-53AAC3A60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841601-0342-193A-4B2E-BCEB1695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732" y="1853106"/>
            <a:ext cx="5982535" cy="429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306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BF308-05E2-BDAE-6810-5B846B7C1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Eksperimen</a:t>
            </a:r>
            <a:r>
              <a:rPr lang="en-US" dirty="0"/>
              <a:t> 2.2: </a:t>
            </a:r>
            <a:r>
              <a:rPr lang="en-US" dirty="0" err="1"/>
              <a:t>Perulangan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35FD8-2C53-36EE-9915-1FCDF089D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0A7644-8B85-8F5A-6AEB-B7713DA2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635" y="1825625"/>
            <a:ext cx="336672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50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BCA42-D1EE-9FDE-8A89-E4F434E7E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perulangan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:( </a:t>
            </a:r>
            <a:endParaRPr lang="id-ID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238093-54FB-E3B1-07FE-DBB4218DF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38859" y="1906648"/>
            <a:ext cx="1314281" cy="4351338"/>
          </a:xfrm>
        </p:spPr>
      </p:pic>
    </p:spTree>
    <p:extLst>
      <p:ext uri="{BB962C8B-B14F-4D97-AF65-F5344CB8AC3E}">
        <p14:creationId xmlns:p14="http://schemas.microsoft.com/office/powerpoint/2010/main" val="417273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E3F0B-593F-176D-9659-A8D22DE0F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725" y="640081"/>
            <a:ext cx="3206143" cy="5489009"/>
          </a:xfrm>
        </p:spPr>
        <p:txBody>
          <a:bodyPr>
            <a:normAutofit/>
          </a:bodyPr>
          <a:lstStyle/>
          <a:p>
            <a:r>
              <a:rPr lang="en-US" sz="5200" dirty="0" err="1"/>
              <a:t>Kuis</a:t>
            </a:r>
            <a:r>
              <a:rPr lang="en-US" sz="5200" dirty="0"/>
              <a:t> 2</a:t>
            </a:r>
            <a:endParaRPr lang="id-ID" sz="5200" dirty="0"/>
          </a:p>
        </p:txBody>
      </p:sp>
      <p:pic>
        <p:nvPicPr>
          <p:cNvPr id="4" name="Picture 3" descr="A person in a wireframe&#10;&#10;Description automatically generated with medium confidence">
            <a:extLst>
              <a:ext uri="{FF2B5EF4-FFF2-40B4-BE49-F238E27FC236}">
                <a16:creationId xmlns:a16="http://schemas.microsoft.com/office/drawing/2014/main" id="{CF29B84D-4511-C215-D11D-20653A794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57" y="728906"/>
            <a:ext cx="7200245" cy="540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54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DD537-8133-E04E-BB27-596885FE9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7D8FE-D952-8C38-AA04-8FC816B90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Kamu </a:t>
            </a:r>
            <a:r>
              <a:rPr lang="en-US" dirty="0" err="1"/>
              <a:t>baru</a:t>
            </a:r>
            <a:r>
              <a:rPr lang="en-US" dirty="0"/>
              <a:t> </a:t>
            </a:r>
            <a:r>
              <a:rPr lang="en-US" dirty="0" err="1"/>
              <a:t>saja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program Scratch untuk </a:t>
            </a:r>
            <a:r>
              <a:rPr lang="en-US" dirty="0" err="1"/>
              <a:t>laporan</a:t>
            </a:r>
            <a:r>
              <a:rPr lang="en-US" dirty="0"/>
              <a:t> </a:t>
            </a:r>
            <a:r>
              <a:rPr lang="en-US" dirty="0" err="1"/>
              <a:t>cuaca</a:t>
            </a:r>
            <a:r>
              <a:rPr lang="en-US" dirty="0"/>
              <a:t>. </a:t>
            </a:r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cuacanya</a:t>
            </a:r>
            <a:r>
              <a:rPr lang="en-US" dirty="0"/>
              <a:t> </a:t>
            </a:r>
            <a:r>
              <a:rPr lang="en-US" dirty="0" err="1"/>
              <a:t>hujan</a:t>
            </a:r>
            <a:r>
              <a:rPr lang="en-US" dirty="0"/>
              <a:t>, sprite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berbicara</a:t>
            </a:r>
            <a:r>
              <a:rPr lang="en-US" dirty="0"/>
              <a:t> “Bawa </a:t>
            </a:r>
            <a:r>
              <a:rPr lang="en-US" dirty="0" err="1"/>
              <a:t>payung</a:t>
            </a:r>
            <a:r>
              <a:rPr lang="en-US" dirty="0"/>
              <a:t>!”. </a:t>
            </a:r>
            <a:r>
              <a:rPr lang="en-US" dirty="0" err="1"/>
              <a:t>Apa</a:t>
            </a:r>
            <a:r>
              <a:rPr lang="en-US" dirty="0"/>
              <a:t>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jelaskan</a:t>
            </a:r>
            <a:r>
              <a:rPr lang="en-US" dirty="0"/>
              <a:t>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membuatnya</a:t>
            </a:r>
            <a:r>
              <a:rPr lang="en-US" dirty="0"/>
              <a:t>?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53562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ECC6F-02BF-2A97-47C5-4A5929BB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26A40-0C98-9829-120F-433426829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Kamu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animasi</a:t>
            </a:r>
            <a:r>
              <a:rPr lang="en-US" dirty="0"/>
              <a:t> sprite yang </a:t>
            </a:r>
            <a:r>
              <a:rPr lang="en-US" dirty="0" err="1"/>
              <a:t>bergerak</a:t>
            </a:r>
            <a:r>
              <a:rPr lang="en-US" dirty="0"/>
              <a:t> di </a:t>
            </a:r>
            <a:r>
              <a:rPr lang="en-US" dirty="0" err="1"/>
              <a:t>layar</a:t>
            </a:r>
            <a:r>
              <a:rPr lang="en-US" dirty="0"/>
              <a:t>, sprite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tiap</a:t>
            </a:r>
            <a:r>
              <a:rPr lang="en-US" dirty="0"/>
              <a:t> 10 </a:t>
            </a:r>
            <a:r>
              <a:rPr lang="en-US" dirty="0" err="1"/>
              <a:t>langkah</a:t>
            </a:r>
            <a:r>
              <a:rPr lang="en-US" dirty="0"/>
              <a:t>. Gerakan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diulangi</a:t>
            </a:r>
            <a:r>
              <a:rPr lang="en-US" dirty="0"/>
              <a:t> 10x. Kamu </a:t>
            </a:r>
            <a:r>
              <a:rPr lang="en-US" dirty="0" err="1"/>
              <a:t>ingin</a:t>
            </a:r>
            <a:r>
              <a:rPr lang="en-US" dirty="0"/>
              <a:t> </a:t>
            </a:r>
            <a:r>
              <a:rPr lang="en-US" dirty="0" err="1"/>
              <a:t>membuat</a:t>
            </a:r>
            <a:r>
              <a:rPr lang="en-US" dirty="0"/>
              <a:t> agar </a:t>
            </a:r>
            <a:r>
              <a:rPr lang="en-US" dirty="0" err="1"/>
              <a:t>gerakan</a:t>
            </a:r>
            <a:r>
              <a:rPr lang="en-US" dirty="0"/>
              <a:t> </a:t>
            </a:r>
            <a:r>
              <a:rPr lang="en-US" dirty="0" err="1"/>
              <a:t>diulangi</a:t>
            </a:r>
            <a:r>
              <a:rPr lang="en-US" dirty="0"/>
              <a:t> 20x, </a:t>
            </a:r>
            <a:r>
              <a:rPr lang="en-US" dirty="0" err="1"/>
              <a:t>bukan</a:t>
            </a:r>
            <a:r>
              <a:rPr lang="en-US" dirty="0"/>
              <a:t> 10x. Bagian program Scratch mana yang </a:t>
            </a:r>
            <a:r>
              <a:rPr lang="en-US" dirty="0" err="1"/>
              <a:t>kamu</a:t>
            </a:r>
            <a:r>
              <a:rPr lang="en-US" dirty="0"/>
              <a:t> </a:t>
            </a:r>
            <a:r>
              <a:rPr lang="en-US" dirty="0" err="1"/>
              <a:t>ubah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7130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0AD79-BDD0-3A99-A7BB-5034631D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2D000-B2C8-E5A7-0B7B-2180A9456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 err="1"/>
              <a:t>Bayangkan</a:t>
            </a:r>
            <a:r>
              <a:rPr lang="en-US" dirty="0"/>
              <a:t> sprite </a:t>
            </a:r>
            <a:r>
              <a:rPr lang="en-US" dirty="0" err="1"/>
              <a:t>harus</a:t>
            </a:r>
            <a:r>
              <a:rPr lang="en-US" dirty="0"/>
              <a:t> </a:t>
            </a:r>
            <a:r>
              <a:rPr lang="en-US" dirty="0" err="1"/>
              <a:t>mengulangi</a:t>
            </a:r>
            <a:r>
              <a:rPr lang="en-US" dirty="0"/>
              <a:t> </a:t>
            </a:r>
            <a:r>
              <a:rPr lang="en-US" dirty="0" err="1"/>
              <a:t>aksi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suatu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. </a:t>
            </a:r>
            <a:r>
              <a:rPr lang="en-US" dirty="0" err="1"/>
              <a:t>Konsep</a:t>
            </a:r>
            <a:r>
              <a:rPr lang="en-US" dirty="0"/>
              <a:t> </a:t>
            </a:r>
            <a:r>
              <a:rPr lang="en-US" dirty="0" err="1"/>
              <a:t>apa</a:t>
            </a:r>
            <a:r>
              <a:rPr lang="en-US" dirty="0"/>
              <a:t> yang </a:t>
            </a:r>
            <a:r>
              <a:rPr lang="en-US" dirty="0" err="1"/>
              <a:t>digunakan</a:t>
            </a:r>
            <a:r>
              <a:rPr lang="en-US" dirty="0"/>
              <a:t> agar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?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323429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6ED5E-880D-32A3-85E4-A84F85611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Eksperimen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EFCCF-4D6D-7DA4-61F0-AAC01D43E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9390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latin typeface="+mn-lt"/>
            </a:endParaRPr>
          </a:p>
          <a:p>
            <a:pPr marL="0" indent="0" algn="ctr">
              <a:buNone/>
            </a:pPr>
            <a:r>
              <a:rPr lang="en-US" sz="3600" b="1" dirty="0" err="1">
                <a:latin typeface="+mn-lt"/>
              </a:rPr>
              <a:t>Buat</a:t>
            </a:r>
            <a:r>
              <a:rPr lang="en-US" sz="3600" b="1" dirty="0">
                <a:latin typeface="+mn-lt"/>
              </a:rPr>
              <a:t> </a:t>
            </a:r>
            <a:r>
              <a:rPr lang="en-US" sz="3600" b="1" dirty="0" err="1">
                <a:latin typeface="+mn-lt"/>
              </a:rPr>
              <a:t>apapun</a:t>
            </a:r>
            <a:r>
              <a:rPr lang="en-US" sz="3600" b="1" dirty="0">
                <a:latin typeface="+mn-lt"/>
              </a:rPr>
              <a:t> di Scratch </a:t>
            </a:r>
            <a:r>
              <a:rPr lang="en-US" sz="3600" b="1" dirty="0" err="1">
                <a:latin typeface="+mn-lt"/>
              </a:rPr>
              <a:t>sekreatif</a:t>
            </a:r>
            <a:r>
              <a:rPr lang="en-US" sz="3600" b="1" dirty="0">
                <a:latin typeface="+mn-lt"/>
              </a:rPr>
              <a:t> kalian!</a:t>
            </a:r>
          </a:p>
          <a:p>
            <a:pPr algn="ctr"/>
            <a:endParaRPr lang="en-US" sz="3600" b="1" dirty="0">
              <a:latin typeface="+mn-lt"/>
            </a:endParaRPr>
          </a:p>
          <a:p>
            <a:pPr marL="0" indent="0" algn="ctr">
              <a:buNone/>
            </a:pPr>
            <a:endParaRPr lang="en-US" sz="3600" b="1" dirty="0">
              <a:latin typeface="+mn-lt"/>
            </a:endParaRPr>
          </a:p>
          <a:p>
            <a:pPr marL="0" indent="0" algn="ctr">
              <a:buNone/>
            </a:pPr>
            <a:r>
              <a:rPr lang="en-US" sz="3600" b="1" dirty="0">
                <a:latin typeface="+mn-lt"/>
              </a:rPr>
              <a:t>Waktu: 15? </a:t>
            </a:r>
            <a:r>
              <a:rPr lang="en-US" sz="3600" b="1" dirty="0" err="1">
                <a:latin typeface="+mn-lt"/>
              </a:rPr>
              <a:t>menit</a:t>
            </a:r>
            <a:endParaRPr lang="id-ID" sz="3600" b="1" dirty="0">
              <a:latin typeface="+mn-lt"/>
            </a:endParaRPr>
          </a:p>
        </p:txBody>
      </p:sp>
      <p:pic>
        <p:nvPicPr>
          <p:cNvPr id="7" name="Picture 6" descr="Cartoon character with headphones and computer&#10;&#10;Description automatically generated">
            <a:extLst>
              <a:ext uri="{FF2B5EF4-FFF2-40B4-BE49-F238E27FC236}">
                <a16:creationId xmlns:a16="http://schemas.microsoft.com/office/drawing/2014/main" id="{9E9D6A73-CC80-EB61-534D-7C7B6CAAA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899" y="2461419"/>
            <a:ext cx="5479982" cy="307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2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A453-B1C6-9B19-79F1-359A2BCBF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5766"/>
            <a:ext cx="10515600" cy="3226468"/>
          </a:xfrm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Ada yang </a:t>
            </a:r>
            <a:r>
              <a:rPr lang="en-US" dirty="0" err="1"/>
              <a:t>pernah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coding?</a:t>
            </a:r>
            <a:br>
              <a:rPr lang="en-US" dirty="0"/>
            </a:b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sudah</a:t>
            </a:r>
            <a:r>
              <a:rPr lang="en-US" dirty="0"/>
              <a:t> </a:t>
            </a:r>
            <a:r>
              <a:rPr lang="en-US" dirty="0" err="1"/>
              <a:t>bisa</a:t>
            </a:r>
            <a:r>
              <a:rPr lang="en-US" dirty="0"/>
              <a:t> coding?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64536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digital projection of a map&#10;&#10;Description automatically generated with medium confidence">
            <a:extLst>
              <a:ext uri="{FF2B5EF4-FFF2-40B4-BE49-F238E27FC236}">
                <a16:creationId xmlns:a16="http://schemas.microsoft.com/office/drawing/2014/main" id="{1734D57E-7016-2298-4C96-0AF49E5126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5" b="334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EE339-415E-8A87-8DFC-59BEBD60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  <a:latin typeface="+mj-lt"/>
              </a:rPr>
              <a:t>Sharing</a:t>
            </a:r>
          </a:p>
        </p:txBody>
      </p:sp>
    </p:spTree>
    <p:extLst>
      <p:ext uri="{BB962C8B-B14F-4D97-AF65-F5344CB8AC3E}">
        <p14:creationId xmlns:p14="http://schemas.microsoft.com/office/powerpoint/2010/main" val="29877250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92FFD-7A0B-3B7F-C5DC-6BB443AF2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Sharing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AECCF-146C-EB55-18BD-0F74A0F41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 menu </a:t>
            </a:r>
            <a:r>
              <a:rPr lang="en-US" dirty="0" err="1"/>
              <a:t>atas</a:t>
            </a:r>
            <a:r>
              <a:rPr lang="en-US" dirty="0"/>
              <a:t>, </a:t>
            </a:r>
            <a:r>
              <a:rPr lang="en-US" dirty="0" err="1"/>
              <a:t>klik</a:t>
            </a:r>
            <a:r>
              <a:rPr lang="en-US" dirty="0"/>
              <a:t> ‘</a:t>
            </a:r>
            <a:r>
              <a:rPr lang="en-US" dirty="0" err="1"/>
              <a:t>berkas</a:t>
            </a:r>
            <a:r>
              <a:rPr lang="en-US" dirty="0"/>
              <a:t>’ </a:t>
            </a:r>
            <a:r>
              <a:rPr lang="en-US" dirty="0" err="1"/>
              <a:t>kemudian</a:t>
            </a:r>
            <a:r>
              <a:rPr lang="en-US" dirty="0"/>
              <a:t> ‘</a:t>
            </a:r>
            <a:r>
              <a:rPr lang="en-US" dirty="0" err="1"/>
              <a:t>Simpan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komputermu</a:t>
            </a:r>
            <a:r>
              <a:rPr lang="en-US" dirty="0"/>
              <a:t>’.</a:t>
            </a:r>
          </a:p>
          <a:p>
            <a:r>
              <a:rPr lang="en-US" dirty="0"/>
              <a:t>Copy </a:t>
            </a:r>
            <a:r>
              <a:rPr lang="en-US" dirty="0" err="1"/>
              <a:t>ke</a:t>
            </a:r>
            <a:r>
              <a:rPr lang="en-US" dirty="0"/>
              <a:t> flash disk.</a:t>
            </a:r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C5ECC-1C89-FCF8-7F0A-A6881DB93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33" y="3341930"/>
            <a:ext cx="7488933" cy="296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929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AAFDC-0930-58AC-A329-E84DD8008CE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12818-9409-EB27-5235-1B64CD6B618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3600" b="1">
                <a:solidFill>
                  <a:srgbClr val="5B5B5B"/>
                </a:solidFill>
              </a:rPr>
              <a:t>Satu kata tentang coding</a:t>
            </a:r>
            <a:endParaRPr lang="id-ID" sz="3600" b="1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7D80D4-CA9D-26CE-D57D-20822CD65F2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FFF4B-642C-91A7-A96B-433F58F69B00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5153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 rocket launching from the sky&#10;&#10;Description automatically generated">
            <a:extLst>
              <a:ext uri="{FF2B5EF4-FFF2-40B4-BE49-F238E27FC236}">
                <a16:creationId xmlns:a16="http://schemas.microsoft.com/office/drawing/2014/main" id="{07130CDF-8565-19CF-39CB-2D1B64F09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B7F54-AF05-0491-2F3C-56DBFA83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1122363"/>
            <a:ext cx="9795637" cy="2220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  <a:latin typeface="+mj-lt"/>
              </a:rPr>
              <a:t>Kuis 3 (lanjutan kuis 1)</a:t>
            </a:r>
          </a:p>
        </p:txBody>
      </p:sp>
    </p:spTree>
    <p:extLst>
      <p:ext uri="{BB962C8B-B14F-4D97-AF65-F5344CB8AC3E}">
        <p14:creationId xmlns:p14="http://schemas.microsoft.com/office/powerpoint/2010/main" val="4557092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F92A1-3E57-83F4-5B56-0B1BE4A79F09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6C17A1-279C-64BF-9ED5-8743DA15231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E75842-5E13-3B98-09E3-1D0FED387320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itu coding?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64403E-0933-D758-68CE-D8B21E67D73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73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B82F9B-0378-2A5A-6BEB-512E4F0F32A3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08CA3-7B6D-2A58-8B9E-00F3BF70F162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6F6826-8E4C-09C3-F14C-03DFAA520B6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Mana yang merupakan bahasa coding?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671AF0-20CA-8361-55BA-7B4341B0C01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BCF236-D9EC-D4CC-47B8-AAD5BF0A703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3785A-D31F-40A8-D482-96CEC3C2D04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9B3AA7-7F2B-B20E-2A74-47421483416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kegunaan "loop" pada coding?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63ADF1-AE53-74BE-CD12-DD8EC1D80F4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539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D687B-B1AE-6264-1B67-392B82DED5D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367A1-1B01-0C12-BC7D-E74060939273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CED459-E262-8F30-2652-0FD76C947F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itu berpikir komputasional?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F4242-2985-4C1F-7117-8C01B0544CB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45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7748C8-59FB-7443-425C-BAAD134E288A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48CD5-E64F-E635-EE89-143D69B1F3A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3952948-8345-331C-A069-49C3232064E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Tipe programming apa yang mudah untuk pemula? Berbasis teks atau blok?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071FB-DF06-D575-C9A6-ADDA8F6BADD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9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0C366-B306-2D8C-E321-DFE23ABFE950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0CCDCE-4C82-BF9A-F63E-80C31121D50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648AEC-59F0-ED00-A8C9-5397AFAC69C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itu algoritma?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26AC92-64CA-CCBD-80C7-ED600DD20A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414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1C6AE-5BC9-7D9C-78F6-C94348032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2471"/>
            <a:ext cx="10515600" cy="2363189"/>
          </a:xfrm>
          <a:ln w="9525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dirty="0"/>
              <a:t>Ada yang </a:t>
            </a:r>
            <a:r>
              <a:rPr lang="en-US" dirty="0" err="1"/>
              <a:t>tertarik</a:t>
            </a:r>
            <a:r>
              <a:rPr lang="en-US" dirty="0"/>
              <a:t> </a:t>
            </a:r>
            <a:r>
              <a:rPr lang="en-US" dirty="0" err="1"/>
              <a:t>belajar</a:t>
            </a:r>
            <a:r>
              <a:rPr lang="en-US" dirty="0"/>
              <a:t> coding? </a:t>
            </a:r>
            <a:r>
              <a:rPr lang="en-US" dirty="0" err="1"/>
              <a:t>Kenapa</a:t>
            </a:r>
            <a:r>
              <a:rPr lang="en-US" dirty="0"/>
              <a:t>?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72666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5608F1-6165-607A-5001-BCE854B1F49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AEC2A7-501F-C5FC-24D1-3417C633F5C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B7CB0F-2166-3452-AEC7-D2941BD85E7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Kenapa coding penting?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9CF3F1-9912-57B5-D8F4-CACCC270CD5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2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CE2592-DD63-3F79-96DB-1534BF173461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08766-4319-2B62-EEF9-CFA07231B5DC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B16720-6F07-3541-29CE-8B3E3158721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kegunaan "if-then"?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075EC9-C9A6-F2B2-D80C-B44207F4A60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896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11257-7F98-D980-E5B4-486518EDA3A4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39D07D-A4D6-2AE0-5C8D-E082A258E6E8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B62EC3-AE98-2A22-EACA-27505C3615A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itu "bug"?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A339E-7B88-18BA-4863-701EED2F2A1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352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C4D8D-B197-0580-0B4D-9750FE9A4187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967AAD-ABDA-F4AB-DC2C-1C6876322B3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FB6775-6010-1D3C-4175-783D1212BCD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Apa cara terbaik untuk belajar coding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9C3A3-6D38-F987-ACA0-3BE6848243C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68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3D3D-674C-53ED-40C1-A30601DD6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Kesimpulan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66BF7-8A94-1BED-7F58-E3C1111A3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34038" cy="4351338"/>
          </a:xfrm>
        </p:spPr>
        <p:txBody>
          <a:bodyPr/>
          <a:lstStyle/>
          <a:p>
            <a:r>
              <a:rPr lang="en-US" dirty="0" err="1"/>
              <a:t>Pengertian</a:t>
            </a:r>
            <a:r>
              <a:rPr lang="en-US" dirty="0"/>
              <a:t> coding</a:t>
            </a:r>
          </a:p>
          <a:p>
            <a:r>
              <a:rPr lang="en-US" dirty="0"/>
              <a:t>Bahasa coding</a:t>
            </a:r>
          </a:p>
          <a:p>
            <a:r>
              <a:rPr lang="en-US" dirty="0" err="1"/>
              <a:t>Berpikir</a:t>
            </a:r>
            <a:r>
              <a:rPr lang="en-US" dirty="0"/>
              <a:t> </a:t>
            </a:r>
            <a:r>
              <a:rPr lang="en-US" dirty="0" err="1"/>
              <a:t>komputasional</a:t>
            </a:r>
            <a:endParaRPr lang="en-US" dirty="0"/>
          </a:p>
          <a:p>
            <a:r>
              <a:rPr lang="en-US" dirty="0"/>
              <a:t>Coding </a:t>
            </a:r>
            <a:r>
              <a:rPr lang="en-US" dirty="0" err="1"/>
              <a:t>dengan</a:t>
            </a:r>
            <a:r>
              <a:rPr lang="en-US" dirty="0"/>
              <a:t> scratch</a:t>
            </a:r>
          </a:p>
          <a:p>
            <a:r>
              <a:rPr lang="en-US" dirty="0" err="1"/>
              <a:t>Konsep-konsep</a:t>
            </a:r>
            <a:r>
              <a:rPr lang="en-US" dirty="0"/>
              <a:t> coding</a:t>
            </a:r>
          </a:p>
          <a:p>
            <a:r>
              <a:rPr lang="en-US" dirty="0" err="1"/>
              <a:t>Mengerti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penting</a:t>
            </a:r>
            <a:r>
              <a:rPr lang="en-US" dirty="0"/>
              <a:t>.</a:t>
            </a:r>
            <a:endParaRPr lang="id-ID" dirty="0"/>
          </a:p>
        </p:txBody>
      </p:sp>
      <p:pic>
        <p:nvPicPr>
          <p:cNvPr id="15" name="Picture 14" descr="A cartoon of a person fishing&#10;&#10;Description automatically generated">
            <a:extLst>
              <a:ext uri="{FF2B5EF4-FFF2-40B4-BE49-F238E27FC236}">
                <a16:creationId xmlns:a16="http://schemas.microsoft.com/office/drawing/2014/main" id="{E3A8AB92-2AB5-F5B0-5B9E-9E008A74B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8" y="2009823"/>
            <a:ext cx="5256212" cy="283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4822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A3D365-10C3-873C-1E18-AB9DCB1E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3474"/>
            <a:ext cx="6797405" cy="1651404"/>
          </a:xfrm>
        </p:spPr>
        <p:txBody>
          <a:bodyPr>
            <a:normAutofit/>
          </a:bodyPr>
          <a:lstStyle/>
          <a:p>
            <a:r>
              <a:rPr lang="en-US" sz="4000"/>
              <a:t>Langkah Selanjutnya</a:t>
            </a:r>
            <a:endParaRPr lang="id-ID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C2AE6-4CCC-979B-541D-126B28E6C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8467"/>
            <a:ext cx="6797405" cy="3719384"/>
          </a:xfrm>
        </p:spPr>
        <p:txBody>
          <a:bodyPr>
            <a:noAutofit/>
          </a:bodyPr>
          <a:lstStyle/>
          <a:p>
            <a:r>
              <a:rPr lang="en-US" sz="2400" dirty="0" err="1"/>
              <a:t>Eksperimen</a:t>
            </a:r>
            <a:r>
              <a:rPr lang="en-US" sz="2400" dirty="0"/>
              <a:t> </a:t>
            </a:r>
            <a:r>
              <a:rPr lang="en-US" sz="2400" dirty="0" err="1"/>
              <a:t>lagi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Scratch, </a:t>
            </a:r>
            <a:r>
              <a:rPr lang="en-US" sz="2400" dirty="0" err="1"/>
              <a:t>Blockly</a:t>
            </a:r>
            <a:r>
              <a:rPr lang="en-US" sz="2400" dirty="0"/>
              <a:t>.</a:t>
            </a:r>
          </a:p>
          <a:p>
            <a:r>
              <a:rPr lang="en-US" sz="2400" dirty="0"/>
              <a:t>Coba </a:t>
            </a:r>
            <a:r>
              <a:rPr lang="en-US" sz="2400" dirty="0" err="1"/>
              <a:t>buat</a:t>
            </a:r>
            <a:r>
              <a:rPr lang="en-US" sz="2400" dirty="0"/>
              <a:t> game, </a:t>
            </a:r>
            <a:r>
              <a:rPr lang="en-US" sz="2400" dirty="0" err="1"/>
              <a:t>animasi</a:t>
            </a:r>
            <a:r>
              <a:rPr lang="en-US" sz="2400" dirty="0"/>
              <a:t>, </a:t>
            </a:r>
            <a:r>
              <a:rPr lang="en-US" sz="2400" dirty="0" err="1"/>
              <a:t>atau</a:t>
            </a:r>
            <a:r>
              <a:rPr lang="en-US" sz="2400" dirty="0"/>
              <a:t> </a:t>
            </a:r>
            <a:r>
              <a:rPr lang="en-US" sz="2400" dirty="0" err="1"/>
              <a:t>cerita</a:t>
            </a:r>
            <a:r>
              <a:rPr lang="en-US" sz="2400" dirty="0"/>
              <a:t> </a:t>
            </a:r>
            <a:r>
              <a:rPr lang="en-US" sz="2400" dirty="0" err="1"/>
              <a:t>interaktif</a:t>
            </a:r>
            <a:r>
              <a:rPr lang="en-US" sz="2400" dirty="0"/>
              <a:t>.</a:t>
            </a:r>
          </a:p>
          <a:p>
            <a:r>
              <a:rPr lang="en-US" sz="2400" dirty="0"/>
              <a:t>Coba </a:t>
            </a:r>
            <a:r>
              <a:rPr lang="en-US" sz="2400" dirty="0" err="1"/>
              <a:t>bahasa</a:t>
            </a:r>
            <a:r>
              <a:rPr lang="en-US" sz="2400" dirty="0"/>
              <a:t> </a:t>
            </a:r>
            <a:r>
              <a:rPr lang="en-US" sz="2400" dirty="0" err="1"/>
              <a:t>pemrograman</a:t>
            </a:r>
            <a:r>
              <a:rPr lang="en-US" sz="2400" dirty="0"/>
              <a:t> </a:t>
            </a:r>
            <a:r>
              <a:rPr lang="en-US" sz="2400" dirty="0" err="1"/>
              <a:t>beneran</a:t>
            </a:r>
            <a:r>
              <a:rPr lang="en-US" sz="2400" dirty="0"/>
              <a:t> (</a:t>
            </a:r>
            <a:r>
              <a:rPr lang="en-US" sz="2400" dirty="0" err="1"/>
              <a:t>pemula</a:t>
            </a:r>
            <a:r>
              <a:rPr lang="en-US" sz="2400" dirty="0"/>
              <a:t>: JavaScript, Python, C).</a:t>
            </a:r>
          </a:p>
          <a:p>
            <a:r>
              <a:rPr lang="en-US" sz="2400" dirty="0" err="1"/>
              <a:t>Belajar</a:t>
            </a:r>
            <a:r>
              <a:rPr lang="en-US" sz="2400" dirty="0"/>
              <a:t> coding di internet (</a:t>
            </a:r>
            <a:r>
              <a:rPr lang="en-US" sz="2400" dirty="0" err="1"/>
              <a:t>Codecademy</a:t>
            </a:r>
            <a:r>
              <a:rPr lang="en-US" sz="2400" dirty="0"/>
              <a:t>, </a:t>
            </a:r>
            <a:r>
              <a:rPr lang="en-US" sz="2400" dirty="0" err="1"/>
              <a:t>freeCodeCamp</a:t>
            </a:r>
            <a:r>
              <a:rPr lang="en-US" sz="2400" dirty="0"/>
              <a:t>).</a:t>
            </a:r>
          </a:p>
          <a:p>
            <a:r>
              <a:rPr lang="en-US" sz="2400" dirty="0"/>
              <a:t>Masuk SMK.</a:t>
            </a:r>
          </a:p>
          <a:p>
            <a:r>
              <a:rPr lang="en-US" sz="2400" dirty="0" err="1"/>
              <a:t>Kuliah</a:t>
            </a:r>
            <a:r>
              <a:rPr lang="en-US" sz="2400" dirty="0"/>
              <a:t> </a:t>
            </a:r>
            <a:r>
              <a:rPr lang="en-US" sz="2400" dirty="0" err="1"/>
              <a:t>jurusan</a:t>
            </a:r>
            <a:r>
              <a:rPr lang="en-US" sz="2400" dirty="0"/>
              <a:t> </a:t>
            </a:r>
            <a:r>
              <a:rPr lang="en-US" sz="2400" dirty="0" err="1"/>
              <a:t>Elektro</a:t>
            </a:r>
            <a:r>
              <a:rPr lang="en-US" sz="2400" dirty="0"/>
              <a:t>, </a:t>
            </a:r>
            <a:r>
              <a:rPr lang="en-US" sz="2400" dirty="0" err="1"/>
              <a:t>Komputer</a:t>
            </a:r>
            <a:r>
              <a:rPr lang="en-US" sz="2400" dirty="0"/>
              <a:t>, </a:t>
            </a:r>
            <a:r>
              <a:rPr lang="en-US" sz="2400" dirty="0" err="1"/>
              <a:t>Informatika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Paham</a:t>
            </a:r>
            <a:r>
              <a:rPr lang="en-US" sz="2400" dirty="0"/>
              <a:t> </a:t>
            </a:r>
            <a:r>
              <a:rPr lang="en-US" sz="2400" dirty="0" err="1"/>
              <a:t>komputer</a:t>
            </a:r>
            <a:r>
              <a:rPr lang="en-US" sz="2400" dirty="0"/>
              <a:t>, </a:t>
            </a:r>
            <a:r>
              <a:rPr lang="en-US" sz="2400" dirty="0" err="1"/>
              <a:t>kerja</a:t>
            </a:r>
            <a:r>
              <a:rPr lang="en-US" sz="2400" dirty="0"/>
              <a:t> </a:t>
            </a:r>
            <a:r>
              <a:rPr lang="en-US" sz="2400" dirty="0" err="1"/>
              <a:t>jadi</a:t>
            </a:r>
            <a:r>
              <a:rPr lang="en-US" sz="2400" dirty="0"/>
              <a:t> programmer, </a:t>
            </a:r>
            <a:r>
              <a:rPr lang="en-US" sz="2400" dirty="0" err="1"/>
              <a:t>jadi</a:t>
            </a:r>
            <a:r>
              <a:rPr lang="en-US" sz="2400" dirty="0"/>
              <a:t> </a:t>
            </a:r>
            <a:r>
              <a:rPr lang="en-US" sz="2400" dirty="0" err="1"/>
              <a:t>peneliti</a:t>
            </a:r>
            <a:r>
              <a:rPr lang="en-US" sz="2400" dirty="0"/>
              <a:t>. </a:t>
            </a:r>
          </a:p>
        </p:txBody>
      </p:sp>
      <p:pic>
        <p:nvPicPr>
          <p:cNvPr id="5" name="Picture 4" descr="A book cover with blue letters&#10;&#10;Description automatically generated">
            <a:extLst>
              <a:ext uri="{FF2B5EF4-FFF2-40B4-BE49-F238E27FC236}">
                <a16:creationId xmlns:a16="http://schemas.microsoft.com/office/drawing/2014/main" id="{32E0F8C0-1FC9-A8A6-2B51-AFD56FDB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712" y="168168"/>
            <a:ext cx="2257310" cy="3168155"/>
          </a:xfrm>
          <a:prstGeom prst="rect">
            <a:avLst/>
          </a:prstGeom>
        </p:spPr>
      </p:pic>
      <p:pic>
        <p:nvPicPr>
          <p:cNvPr id="7" name="Picture 6" descr="A black background with grey text&#10;&#10;Description automatically generated">
            <a:extLst>
              <a:ext uri="{FF2B5EF4-FFF2-40B4-BE49-F238E27FC236}">
                <a16:creationId xmlns:a16="http://schemas.microsoft.com/office/drawing/2014/main" id="{3506978A-0CEA-1C40-5E62-B5741B831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56" y="4322103"/>
            <a:ext cx="3995623" cy="11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830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E1A6B-6352-F10D-293F-FFABBFC46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Kontak</a:t>
            </a:r>
            <a:r>
              <a:rPr lang="en-US" dirty="0"/>
              <a:t> </a:t>
            </a:r>
            <a:r>
              <a:rPr lang="en-US" dirty="0" err="1"/>
              <a:t>saya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F185F-1341-0F42-C2A6-541237CDB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WhatsApp: …</a:t>
            </a:r>
          </a:p>
          <a:p>
            <a:r>
              <a:rPr lang="en-US" dirty="0"/>
              <a:t>Email: </a:t>
            </a:r>
            <a:r>
              <a:rPr lang="en-US" dirty="0" err="1"/>
              <a:t>mail@vasant.xyz</a:t>
            </a:r>
            <a:endParaRPr lang="en-US" dirty="0"/>
          </a:p>
          <a:p>
            <a:r>
              <a:rPr lang="en-US" dirty="0" err="1"/>
              <a:t>Posko</a:t>
            </a:r>
            <a:r>
              <a:rPr lang="en-US" dirty="0"/>
              <a:t> KKN: </a:t>
            </a:r>
            <a:r>
              <a:rPr lang="en-US" dirty="0" err="1"/>
              <a:t>Rumah</a:t>
            </a:r>
            <a:r>
              <a:rPr lang="en-US" dirty="0"/>
              <a:t> Pak </a:t>
            </a:r>
            <a:r>
              <a:rPr lang="en-US" dirty="0" err="1"/>
              <a:t>Dukuh</a:t>
            </a:r>
            <a:r>
              <a:rPr lang="en-US" dirty="0"/>
              <a:t> </a:t>
            </a:r>
            <a:r>
              <a:rPr lang="en-US" dirty="0" err="1"/>
              <a:t>Petung</a:t>
            </a:r>
            <a:r>
              <a:rPr lang="en-US" dirty="0"/>
              <a:t> (</a:t>
            </a:r>
            <a:r>
              <a:rPr lang="en-US" dirty="0" err="1"/>
              <a:t>Sugiyanto</a:t>
            </a:r>
            <a:r>
              <a:rPr lang="en-US" dirty="0"/>
              <a:t>), RT 03 </a:t>
            </a:r>
            <a:r>
              <a:rPr lang="en-US" dirty="0" err="1"/>
              <a:t>Petung</a:t>
            </a:r>
            <a:r>
              <a:rPr lang="en-US" dirty="0"/>
              <a:t>. KKN </a:t>
            </a:r>
            <a:r>
              <a:rPr lang="en-US" dirty="0" err="1"/>
              <a:t>sampai</a:t>
            </a:r>
            <a:r>
              <a:rPr lang="en-US" dirty="0"/>
              <a:t> 1 September :)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110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3CBE-5CFA-60F9-2DCC-B7057E1E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Tanya Jawab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227635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29832-DC1E-9783-7A9F-74EB4D3FC50E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061A5-1CA0-7E12-3C6F-DE80AED082D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9E3B9C-65D8-E91F-42D1-4780ADC7A13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3600" b="1">
                <a:solidFill>
                  <a:srgbClr val="5B5B5B"/>
                </a:solidFill>
              </a:rPr>
              <a:t>Audience Q&amp;A Session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F9E93D-95FB-AF2F-68A4-F387BEF7AF6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audience questions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6132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2298-10AB-81A2-9B71-6F469F92C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193BB-0D8B-47D6-E851-35F31D17C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Gambar: Freepik.com, neon genesis evangelion, cowboy bebop, ghost in the shell, internet :) </a:t>
            </a:r>
          </a:p>
          <a:p>
            <a:r>
              <a:rPr lang="en-US" dirty="0" err="1"/>
              <a:t>Materi</a:t>
            </a:r>
            <a:r>
              <a:rPr lang="en-US" dirty="0"/>
              <a:t>: internet, ChatGPT,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pribadi</a:t>
            </a:r>
            <a:r>
              <a:rPr lang="en-US" dirty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79744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749B1F-0F17-AEDB-853D-0DD169531CBC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0858A-2F7C-C356-B4D4-39F444121534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EE23E7-E178-2079-DA44-1A602545967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3600" b="1" dirty="0">
                <a:solidFill>
                  <a:srgbClr val="5B5B5B"/>
                </a:solidFill>
              </a:rPr>
              <a:t>Apa saja yang memakai coding?</a:t>
            </a:r>
            <a:endParaRPr lang="id-ID" sz="3600" b="1" dirty="0">
              <a:solidFill>
                <a:srgbClr val="5B5B5B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E0D2C-C2DD-3CC4-2AB3-7EAF16C9715A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0400" y="609600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>
                <a:solidFill>
                  <a:srgbClr val="5B5B5B"/>
                </a:solidFill>
              </a:rPr>
              <a:t>ⓘ</a:t>
            </a:r>
            <a:r>
              <a:rPr lang="en-US" sz="1400">
                <a:solidFill>
                  <a:srgbClr val="5B5B5B"/>
                </a:solidFill>
              </a:rPr>
              <a:t> Start presenting to display the poll results on this slide.</a:t>
            </a:r>
            <a:endParaRPr lang="id-ID" sz="14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515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2934-300F-7D9F-EFE0-9217A6A8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Terima</a:t>
            </a:r>
            <a:r>
              <a:rPr lang="en-US" dirty="0"/>
              <a:t> Kasih ^_^</a:t>
            </a:r>
            <a:endParaRPr lang="id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AC6F1-E4BC-B122-C4B9-4F03BB7495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167312"/>
            <a:ext cx="10515600" cy="1146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“The programmers of tomorrow are the wizards of the future.”</a:t>
            </a:r>
          </a:p>
          <a:p>
            <a:pPr marL="0" indent="0">
              <a:buNone/>
            </a:pPr>
            <a:r>
              <a:rPr lang="en-US" dirty="0"/>
              <a:t>- Gabe Newell, Valve Software</a:t>
            </a:r>
            <a:endParaRPr lang="id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6A08C-3A49-BCB4-9DB6-5797867D2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75" y="1690688"/>
            <a:ext cx="474345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6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5C6FB-E5DD-5E43-25BA-240117EAA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343" y="4936208"/>
            <a:ext cx="5966861" cy="1085770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Apa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Itu</a:t>
            </a:r>
            <a:r>
              <a:rPr lang="en-US" sz="4800" dirty="0">
                <a:solidFill>
                  <a:schemeClr val="bg1"/>
                </a:solidFill>
              </a:rPr>
              <a:t> “Coding”?</a:t>
            </a:r>
            <a:endParaRPr lang="id-ID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881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0fef243b-b288-415b-ae0d-254128f4d0c0"/>
  <p:tag name="SLIDO_EVENT_SECTION_UUID" val="9917de2f-d563-40e3-9af9-b56d7075866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U2ODR9"/>
  <p:tag name="SLIDO_TYPE" val="SlidoPoll"/>
  <p:tag name="SLIDO_POLL_UUID" val="39a470c9-2de1-46c6-a93c-3759f6ad8370"/>
  <p:tag name="SLIDO_TIMELINE" val="W3sicG9sbFF1ZXN0aW9uVXVpZCI6IjhlYzMzYTI3LWE5MWYtNDkwNC05MThlLTU5MGJiNjdkNDBlOSIsInNob3dSZXN1bHRzIjp0cnVlLCJzaG93Q29ycmVjdEFuc3dlcnMiOmZhbHNlLCJ2b3RpbmdMb2NrZWQiOmZhbHNlfV0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I0NTczNDN9"/>
  <p:tag name="SLIDO_TYPE" val="SlidoPoll"/>
  <p:tag name="SLIDO_POLL_UUID" val="39768c3a-7e10-4d22-9376-783efdd7610a"/>
  <p:tag name="SLIDO_POLL_QUESTION_UUID" val="d681c94e-f4fa-4e6e-8e23-7497d36aa5c1"/>
  <p:tag name="SLIDO_TIMELINE" val="W3sic2NyZWVuIjoiUXVpekpvaW5pbmciLCJzaG93UmVzdWx0cyI6ZmFsc2UsInNob3dDb3JyZWN0QW5zd2VycyI6ZmFsc2UsInZvdGluZ0xvY2tlZCI6ZmFsc2V9LHsicG9sbFF1ZXN0aW9uVXVpZCI6ImQ2ODFjOTRlLWY0ZmEtNGU2ZS04ZTIzLTc0OTdkMzZhYTVjMSIsInNob3dSZXN1bHRzIjpmYWxzZSwic2hvd0NvcnJlY3RBbnN3ZXJzIjpmYWxzZSwidm90aW5nTG9ja2VkIjpmYWxzZX0seyJwb2xsUXVlc3Rpb25VdWlkIjoiZDY4MWM5NGUtZjRmYS00ZTZlLThlMjMtNzQ5N2QzNmFhNWMxIiwic2hvd1Jlc3VsdHMiOnRydWUsInNob3dDb3JyZWN0QW5zd2VycyI6ZmFsc2UsInZvdGluZ0xvY2tlZCI6dHJ1ZX0seyJwb2xsUXVlc3Rpb25VdWlkIjoiZDY4MWM5NGUtZjRmYS00ZTZlLThlMjMtNzQ5N2QzNmFhNWMxIiwic2hvd1Jlc3VsdHMiOnRydWUsInNob3dDb3JyZWN0QW5zd2VycyI6dHJ1ZSwidm90aW5nTG9ja2VkIjp0cnVlfV0=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IzMzh9"/>
  <p:tag name="SLIDO_TYPE" val="SlidoJoinin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I0NTczNjZ9"/>
  <p:tag name="SLIDO_TYPE" val="SlidoPoll"/>
  <p:tag name="SLIDO_POLL_UUID" val="39768c3a-7e10-4d22-9376-783efdd7610a"/>
  <p:tag name="SLIDO_POLL_QUESTION_UUID" val="cbc68972-677c-4218-8831-d4e59b636fab"/>
  <p:tag name="SLIDO_TIMELINE" val="W3sicG9sbFF1ZXN0aW9uVXVpZCI6ImNiYzY4OTcyLTY3N2MtNDIxOC04ODMxLWQ0ZTU5YjYzNmZhYiIsInNob3dSZXN1bHRzIjpmYWxzZSwic2hvd0NvcnJlY3RBbnN3ZXJzIjpmYWxzZSwidm90aW5nTG9ja2VkIjpmYWxzZX0seyJwb2xsUXVlc3Rpb25VdWlkIjoiY2JjNjg5NzItNjc3Yy00MjE4LTg4MzEtZDRlNTliNjM2ZmFiIiwic2hvd1Jlc3VsdHMiOnRydWUsInNob3dDb3JyZWN0QW5zd2VycyI6ZmFsc2UsInZvdGluZ0xvY2tlZCI6dHJ1ZX0seyJwb2xsUXVlc3Rpb25VdWlkIjoiY2JjNjg5NzItNjc3Yy00MjE4LTg4MzEtZDRlNTliNjM2ZmFiIiwic2hvd1Jlc3VsdHMiOnRydWUsInNob3dDb3JyZWN0QW5zd2VycyI6dHJ1ZSwidm90aW5nTG9ja2VkIjp0cnVlfV0=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I0NTczNjZ9"/>
  <p:tag name="SLIDO_TYPE" val="SlidoPoll"/>
  <p:tag name="SLIDO_POLL_UUID" val="39768c3a-7e10-4d22-9376-783efdd7610a"/>
  <p:tag name="SLIDO_POLL_QUESTION_UUID" val="7921360c-a77e-494f-a89c-d7ba0c381cae"/>
  <p:tag name="SLIDO_TIMELINE" val="W3sicG9sbFF1ZXN0aW9uVXVpZCI6Ijc5MjEzNjBjLWE3N2UtNDk0Zi1hODljLWQ3YmEwYzM4MWNhZSIsInNob3dSZXN1bHRzIjpmYWxzZSwic2hvd0NvcnJlY3RBbnN3ZXJzIjpmYWxzZSwidm90aW5nTG9ja2VkIjpmYWxzZX0seyJwb2xsUXVlc3Rpb25VdWlkIjoiNzkyMTM2MGMtYTc3ZS00OTRmLWE4OWMtZDdiYTBjMzgxY2FlIiwic2hvd1Jlc3VsdHMiOnRydWUsInNob3dDb3JyZWN0QW5zd2VycyI6ZmFsc2UsInZvdGluZ0xvY2tlZCI6dHJ1ZX0seyJwb2xsUXVlc3Rpb25VdWlkIjoiNzkyMTM2MGMtYTc3ZS00OTRmLWE4OWMtZDdiYTBjMzgxY2FlIiwic2hvd1Jlc3VsdHMiOnRydWUsInNob3dDb3JyZWN0QW5zd2VycyI6dHJ1ZSwidm90aW5nTG9ja2VkIjp0cnVlfV0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I0NTczNjd9"/>
  <p:tag name="SLIDO_TYPE" val="SlidoPoll"/>
  <p:tag name="SLIDO_POLL_UUID" val="39768c3a-7e10-4d22-9376-783efdd7610a"/>
  <p:tag name="SLIDO_POLL_QUESTION_UUID" val="ae43c169-510d-4ce8-992a-76b82511deda"/>
  <p:tag name="SLIDO_TIMELINE" val="W3sicG9sbFF1ZXN0aW9uVXVpZCI6ImFlNDNjMTY5LTUxMGQtNGNlOC05OTJhLTc2YjgyNTExZGVkYSIsInNob3dSZXN1bHRzIjpmYWxzZSwic2hvd0NvcnJlY3RBbnN3ZXJzIjpmYWxzZSwidm90aW5nTG9ja2VkIjpmYWxzZX0seyJwb2xsUXVlc3Rpb25VdWlkIjoiYWU0M2MxNjktNTEwZC00Y2U4LTk5MmEtNzZiODI1MTFkZWRhIiwic2hvd1Jlc3VsdHMiOnRydWUsInNob3dDb3JyZWN0QW5zd2VycyI6ZmFsc2UsInZvdGluZ0xvY2tlZCI6dHJ1ZX0seyJwb2xsUXVlc3Rpb25VdWlkIjoiYWU0M2MxNjktNTEwZC00Y2U4LTk5MmEtNzZiODI1MTFkZWRhIiwic2hvd1Jlc3VsdHMiOnRydWUsInNob3dDb3JyZWN0QW5zd2VycyI6dHJ1ZSwidm90aW5nTG9ja2VkIjp0cnVlfV0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Q4MDB9"/>
  <p:tag name="SLIDO_TYPE" val="SlidoPoll"/>
  <p:tag name="SLIDO_POLL_UUID" val="643ea16f-a1e4-4d95-8cf9-6a53b784a93c"/>
  <p:tag name="SLIDO_TIMELINE" val="W3sicG9sbFF1ZXN0aW9uVXVpZCI6ImIzMjBkOThkLTY0YWEtNDBhOS1hMTdiLTRlNzIzNDAzZmFlZSIsInNob3dSZXN1bHRzIjp0cnVlLCJzaG93Q29ycmVjdEFuc3dlcnMiOmZhbHNlLCJ2b3RpbmdMb2NrZWQiOmZhbHNlfV0=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Joi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Z9"/>
  <p:tag name="SLIDO_TYPE" val="SlidoPoll"/>
  <p:tag name="SLIDO_POLL_UUID" val="39768c3a-7e10-4d22-9376-783efdd7610a"/>
  <p:tag name="SLIDO_POLL_QUESTION_UUID" val="1707d19a-0843-405e-9311-fb9e6d3fad77"/>
  <p:tag name="SLIDO_TIMELINE" val="W3sic2NyZWVuIjoiUXVpekdldFJlYWR5Iiwic2hvd1Jlc3VsdHMiOmZhbHNlLCJzaG93Q29ycmVjdEFuc3dlcnMiOmZhbHNlLCJ2b3RpbmdMb2NrZWQiOmZhbHNlfSx7InBvbGxRdWVzdGlvblV1aWQiOiIxNzA3ZDE5YS0wODQzLTQwNWUtOTMxMS1mYjllNmQzZmFkNzciLCJzaG93UmVzdWx0cyI6ZmFsc2UsInNob3dDb3JyZWN0QW5zd2VycyI6ZmFsc2UsInZvdGluZ0xvY2tlZCI6ZmFsc2V9LHsicG9sbFF1ZXN0aW9uVXVpZCI6IjE3MDdkMTlhLTA4NDMtNDA1ZS05MzExLWZiOWU2ZDNmYWQ3NyIsInNob3dSZXN1bHRzIjp0cnVlLCJzaG93Q29ycmVjdEFuc3dlcnMiOmZhbHNlLCJ2b3RpbmdMb2NrZWQiOnRydWV9LHsicG9sbFF1ZXN0aW9uVXVpZCI6IjE3MDdkMTlhLTA4NDMtNDA1ZS05MzExLWZiOWU2ZDNmYWQ3NyIsInNob3dSZXN1bHRzIjp0cnVlLCJzaG93Q29ycmVjdEFuc3dlcnMiOnRydWUsInZvdGluZ0xvY2tlZCI6dHJ1ZX1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d9"/>
  <p:tag name="SLIDO_TYPE" val="SlidoPoll"/>
  <p:tag name="SLIDO_POLL_UUID" val="39768c3a-7e10-4d22-9376-783efdd7610a"/>
  <p:tag name="SLIDO_POLL_QUESTION_UUID" val="80c8b98d-326c-45da-a955-e61d92eb3870"/>
  <p:tag name="SLIDO_TIMELINE" val="W3sicG9sbFF1ZXN0aW9uVXVpZCI6IjgwYzhiOThkLTMyNmMtNDVkYS1hOTU1LWU2MWQ5MmViMzg3MCIsInNob3dSZXN1bHRzIjpmYWxzZSwic2hvd0NvcnJlY3RBbnN3ZXJzIjpmYWxzZSwidm90aW5nTG9ja2VkIjpmYWxzZX0seyJwb2xsUXVlc3Rpb25VdWlkIjoiODBjOGI5OGQtMzI2Yy00NWRhLWE5NTUtZTYxZDkyZWIzODcwIiwic2hvd1Jlc3VsdHMiOnRydWUsInNob3dDb3JyZWN0QW5zd2VycyI6ZmFsc2UsInZvdGluZ0xvY2tlZCI6dHJ1ZX0seyJwb2xsUXVlc3Rpb25VdWlkIjoiODBjOGI5OGQtMzI2Yy00NWRhLWE5NTUtZTYxZDkyZWIzODcwIiwic2hvd1Jlc3VsdHMiOnRydWUsInNob3dDb3JyZWN0QW5zd2VycyI6dHJ1ZSwidm90aW5nTG9ja2VkIjp0cnVlfV0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d9"/>
  <p:tag name="SLIDO_TYPE" val="SlidoPoll"/>
  <p:tag name="SLIDO_POLL_UUID" val="39768c3a-7e10-4d22-9376-783efdd7610a"/>
  <p:tag name="SLIDO_POLL_QUESTION_UUID" val="a1c383d9-9aec-4001-9146-5c8a9cab1848"/>
  <p:tag name="SLIDO_TIMELINE" val="W3sicG9sbFF1ZXN0aW9uVXVpZCI6ImExYzM4M2Q5LTlhZWMtNDAwMS05MTQ2LTVjOGE5Y2FiMTg0OCIsInNob3dSZXN1bHRzIjpmYWxzZSwic2hvd0NvcnJlY3RBbnN3ZXJzIjpmYWxzZSwidm90aW5nTG9ja2VkIjpmYWxzZX0seyJwb2xsUXVlc3Rpb25VdWlkIjoiYTFjMzgzZDktOWFlYy00MDAxLTkxNDYtNWM4YTljYWIxODQ4Iiwic2hvd1Jlc3VsdHMiOnRydWUsInNob3dDb3JyZWN0QW5zd2VycyI6ZmFsc2UsInZvdGluZ0xvY2tlZCI6dHJ1ZX0seyJwb2xsUXVlc3Rpb25VdWlkIjoiYTFjMzgzZDktOWFlYy00MDAxLTkxNDYtNWM4YTljYWIxODQ4Iiwic2hvd1Jlc3VsdHMiOnRydWUsInNob3dDb3JyZWN0QW5zd2VycyI6dHJ1ZSwidm90aW5nTG9ja2VkIjp0cnVlfV0=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h9"/>
  <p:tag name="SLIDO_TYPE" val="SlidoPoll"/>
  <p:tag name="SLIDO_POLL_UUID" val="39768c3a-7e10-4d22-9376-783efdd7610a"/>
  <p:tag name="SLIDO_POLL_QUESTION_UUID" val="2001ca31-cc04-4d31-8b87-23b37903ca34"/>
  <p:tag name="SLIDO_TIMELINE" val="W3sicG9sbFF1ZXN0aW9uVXVpZCI6IjIwMDFjYTMxLWNjMDQtNGQzMS04Yjg3LTIzYjM3OTAzY2EzNCIsInNob3dSZXN1bHRzIjpmYWxzZSwic2hvd0NvcnJlY3RBbnN3ZXJzIjpmYWxzZSwidm90aW5nTG9ja2VkIjpmYWxzZX0seyJwb2xsUXVlc3Rpb25VdWlkIjoiMjAwMWNhMzEtY2MwNC00ZDMxLThiODctMjNiMzc5MDNjYTM0Iiwic2hvd1Jlc3VsdHMiOnRydWUsInNob3dDb3JyZWN0QW5zd2VycyI6ZmFsc2UsInZvdGluZ0xvY2tlZCI6dHJ1ZX0seyJwb2xsUXVlc3Rpb25VdWlkIjoiMjAwMWNhMzEtY2MwNC00ZDMxLThiODctMjNiMzc5MDNjYTM0Iiwic2hvd1Jlc3VsdHMiOnRydWUsInNob3dDb3JyZWN0QW5zd2VycyI6dHJ1ZSwidm90aW5nTG9ja2VkIjp0cnVlfV0=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l9"/>
  <p:tag name="SLIDO_TYPE" val="SlidoPoll"/>
  <p:tag name="SLIDO_POLL_UUID" val="39768c3a-7e10-4d22-9376-783efdd7610a"/>
  <p:tag name="SLIDO_POLL_QUESTION_UUID" val="109f30b9-1534-4cd9-9ae0-a94a3bf6bd43"/>
  <p:tag name="SLIDO_TIMELINE" val="W3sicG9sbFF1ZXN0aW9uVXVpZCI6IjEwOWYzMGI5LTE1MzQtNGNkOS05YWUwLWE5NGEzYmY2YmQ0MyIsInNob3dSZXN1bHRzIjpmYWxzZSwic2hvd0NvcnJlY3RBbnN3ZXJzIjpmYWxzZSwidm90aW5nTG9ja2VkIjpmYWxzZX0seyJwb2xsUXVlc3Rpb25VdWlkIjoiMTA5ZjMwYjktMTUzNC00Y2Q5LTlhZTAtYTk0YTNiZjZiZDQzIiwic2hvd1Jlc3VsdHMiOnRydWUsInNob3dDb3JyZWN0QW5zd2VycyI6ZmFsc2UsInZvdGluZ0xvY2tlZCI6dHJ1ZX0seyJwb2xsUXVlc3Rpb25VdWlkIjoiMTA5ZjMwYjktMTUzNC00Y2Q5LTlhZTAtYTk0YTNiZjZiZDQzIiwic2hvd1Jlc3VsdHMiOnRydWUsInNob3dDb3JyZWN0QW5zd2VycyI6dHJ1ZSwidm90aW5nTG9ja2VkIjp0cnVlfV0=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l9"/>
  <p:tag name="SLIDO_TYPE" val="SlidoPoll"/>
  <p:tag name="SLIDO_POLL_UUID" val="39768c3a-7e10-4d22-9376-783efdd7610a"/>
  <p:tag name="SLIDO_POLL_QUESTION_UUID" val="f0232924-0aca-4a6a-8968-618a881155ed"/>
  <p:tag name="SLIDO_TIMELINE" val="W3sicG9sbFF1ZXN0aW9uVXVpZCI6ImYwMjMyOTI0LTBhY2EtNGE2YS04OTY4LTYxOGE4ODExNTVlZCIsInNob3dSZXN1bHRzIjpmYWxzZSwic2hvd0NvcnJlY3RBbnN3ZXJzIjpmYWxzZSwidm90aW5nTG9ja2VkIjpmYWxzZX0seyJwb2xsUXVlc3Rpb25VdWlkIjoiZjAyMzI5MjQtMGFjYS00YTZhLTg5NjgtNjE4YTg4MTE1NWVkIiwic2hvd1Jlc3VsdHMiOnRydWUsInNob3dDb3JyZWN0QW5zd2VycyI6ZmFsc2UsInZvdGluZ0xvY2tlZCI6dHJ1ZX0seyJwb2xsUXVlc3Rpb25VdWlkIjoiZjAyMzI5MjQtMGFjYS00YTZhLTg5NjgtNjE4YTg4MTE1NWVkIiwic2hvd1Jlc3VsdHMiOnRydWUsInNob3dDb3JyZWN0QW5zd2VycyI6dHJ1ZSwidm90aW5nTG9ja2VkIjp0cnVlfV0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UzODJ9"/>
  <p:tag name="SLIDO_TYPE" val="SlidoPoll"/>
  <p:tag name="SLIDO_POLL_UUID" val="cc56669d-13b7-4b27-8b5a-93b1bd19779a"/>
  <p:tag name="SLIDO_TIMELINE" val="W3sicG9sbFF1ZXN0aW9uVXVpZCI6IjM3ODBjZGMyLThhZjMtNDA0NC05ZWRhLTliYTE1ZGRlNTVkMCIsInNob3dSZXN1bHRzIjp0cnVlLCJzaG93Q29ycmVjdEFuc3dlcnMiOmZhbHNlLCJ2b3RpbmdMb2NrZWQiOmZhbHNlfV0=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3OTl9"/>
  <p:tag name="SLIDO_TYPE" val="SlidoPoll"/>
  <p:tag name="SLIDO_POLL_UUID" val="39768c3a-7e10-4d22-9376-783efdd7610a"/>
  <p:tag name="SLIDO_POLL_QUESTION_UUID" val="30dbed60-8aa6-47e2-a453-ee4673b1c397"/>
  <p:tag name="SLIDO_TIMELINE" val="W3sicG9sbFF1ZXN0aW9uVXVpZCI6IjMwZGJlZDYwLThhYTYtNDdlMi1hNDUzLWVlNDY3M2IxYzM5NyIsInNob3dSZXN1bHRzIjpmYWxzZSwic2hvd0NvcnJlY3RBbnN3ZXJzIjpmYWxzZSwidm90aW5nTG9ja2VkIjpmYWxzZX0seyJwb2xsUXVlc3Rpb25VdWlkIjoiMzBkYmVkNjAtOGFhNi00N2UyLWE0NTMtZWU0NjczYjFjMzk3Iiwic2hvd1Jlc3VsdHMiOnRydWUsInNob3dDb3JyZWN0QW5zd2VycyI6ZmFsc2UsInZvdGluZ0xvY2tlZCI6dHJ1ZX0seyJwb2xsUXVlc3Rpb25VdWlkIjoiMzBkYmVkNjAtOGFhNi00N2UyLWE0NTMtZWU0NjczYjFjMzk3Iiwic2hvd1Jlc3VsdHMiOnRydWUsInNob3dDb3JyZWN0QW5zd2VycyI6dHJ1ZSwidm90aW5nTG9ja2VkIjp0cnVlfV0=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4MDB9"/>
  <p:tag name="SLIDO_TYPE" val="SlidoPoll"/>
  <p:tag name="SLIDO_POLL_UUID" val="39768c3a-7e10-4d22-9376-783efdd7610a"/>
  <p:tag name="SLIDO_POLL_QUESTION_UUID" val="10eb739a-7e61-4534-ba14-11f3f9d67d54"/>
  <p:tag name="SLIDO_TIMELINE" val="W3sicG9sbFF1ZXN0aW9uVXVpZCI6IjEwZWI3MzlhLTdlNjEtNDUzNC1iYTE0LTExZjNmOWQ2N2Q1NCIsInNob3dSZXN1bHRzIjpmYWxzZSwic2hvd0NvcnJlY3RBbnN3ZXJzIjpmYWxzZSwidm90aW5nTG9ja2VkIjpmYWxzZX0seyJwb2xsUXVlc3Rpb25VdWlkIjoiMTBlYjczOWEtN2U2MS00NTM0LWJhMTQtMTFmM2Y5ZDY3ZDU0Iiwic2hvd1Jlc3VsdHMiOnRydWUsInNob3dDb3JyZWN0QW5zd2VycyI6ZmFsc2UsInZvdGluZ0xvY2tlZCI6dHJ1ZX0seyJwb2xsUXVlc3Rpb25VdWlkIjoiMTBlYjczOWEtN2U2MS00NTM0LWJhMTQtMTFmM2Y5ZDY3ZDU0Iiwic2hvd1Jlc3VsdHMiOnRydWUsInNob3dDb3JyZWN0QW5zd2VycyI6dHJ1ZSwidm90aW5nTG9ja2VkIjp0cnVlfV0=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4MDF9"/>
  <p:tag name="SLIDO_TYPE" val="SlidoPoll"/>
  <p:tag name="SLIDO_POLL_UUID" val="39768c3a-7e10-4d22-9376-783efdd7610a"/>
  <p:tag name="SLIDO_POLL_QUESTION_UUID" val="fe75d394-0bd3-4ee0-9f2b-0a9a621e69a9"/>
  <p:tag name="SLIDO_TIMELINE" val="W3sicG9sbFF1ZXN0aW9uVXVpZCI6ImZlNzVkMzk0LTBiZDMtNGVlMC05ZjJiLTBhOWE2MjFlNjlhOSIsInNob3dSZXN1bHRzIjpmYWxzZSwic2hvd0NvcnJlY3RBbnN3ZXJzIjpmYWxzZSwidm90aW5nTG9ja2VkIjpmYWxzZX0seyJwb2xsUXVlc3Rpb25VdWlkIjoiZmU3NWQzOTQtMGJkMy00ZWUwLTlmMmItMGE5YTYyMWU2OWE5Iiwic2hvd1Jlc3VsdHMiOnRydWUsInNob3dDb3JyZWN0QW5zd2VycyI6ZmFsc2UsInZvdGluZ0xvY2tlZCI6dHJ1ZX0seyJwb2xsUXVlc3Rpb25VdWlkIjoiZmU3NWQzOTQtMGJkMy00ZWUwLTlmMmItMGE5YTYyMWU2OWE5Iiwic2hvd1Jlc3VsdHMiOnRydWUsInNob3dDb3JyZWN0QW5zd2VycyI6dHJ1ZSwidm90aW5nTG9ja2VkIjp0cnVlfV0=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g4MDF9"/>
  <p:tag name="SLIDO_TYPE" val="SlidoPoll"/>
  <p:tag name="SLIDO_POLL_UUID" val="39768c3a-7e10-4d22-9376-783efdd7610a"/>
  <p:tag name="SLIDO_POLL_QUESTION_UUID" val="88ec6baf-05b2-43a9-8ca1-ee6213a06020"/>
  <p:tag name="SLIDO_TIMELINE" val="W3sicG9sbFF1ZXN0aW9uVXVpZCI6Ijg4ZWM2YmFmLTA1YjItNDNhOS04Y2ExLWVlNjIxM2EwNjAyMCIsInNob3dSZXN1bHRzIjpmYWxzZSwic2hvd0NvcnJlY3RBbnN3ZXJzIjpmYWxzZSwidm90aW5nTG9ja2VkIjpmYWxzZX0seyJwb2xsUXVlc3Rpb25VdWlkIjoiODhlYzZiYWYtMDViMi00M2E5LThjYTEtZWU2MjEzYTA2MDIwIiwic2hvd1Jlc3VsdHMiOnRydWUsInNob3dDb3JyZWN0QW5zd2VycyI6ZmFsc2UsInZvdGluZ0xvY2tlZCI6dHJ1ZX0seyJwb2xsUXVlc3Rpb25VdWlkIjoiODhlYzZiYWYtMDViMi00M2E5LThjYTEtZWU2MjEzYTA2MDIwIiwic2hvd1Jlc3VsdHMiOnRydWUsInNob3dDb3JyZWN0QW5zd2VycyI6dHJ1ZSwidm90aW5nTG9ja2VkIjp0cnVlfSx7InNjcmVlbiI6IlF1aXpMZWFkZXJib2FyZCIsInBvbGxRdWVzdGlvblV1aWQiOiI4OGVjNmJhZi0wNWIyLTQzYTktOGNhMS1lZTYyMTNhMDYwMjAiLCJzaG93UmVzdWx0cyI6dHJ1ZSwic2hvd0NvcnJlY3RBbnN3ZXJzIjp0cnVlLCJ2b3RpbmdMb2NrZWQiOnRydWV9XQ==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ui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TE4MzM5OTN9"/>
  <p:tag name="SLIDO_TYPE" val="SlidoQ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Q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ASA Orbiter Text"/>
        <a:ea typeface=""/>
        <a:cs typeface=""/>
      </a:majorFont>
      <a:minorFont>
        <a:latin typeface="TASA Orbiter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7971</TotalTime>
  <Words>2216</Words>
  <Application>Microsoft Office PowerPoint</Application>
  <PresentationFormat>Widescreen</PresentationFormat>
  <Paragraphs>365</Paragraphs>
  <Slides>80</Slides>
  <Notes>48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Hack</vt:lpstr>
      <vt:lpstr>TASA Orbiter Deck</vt:lpstr>
      <vt:lpstr>TASA Orbiter Deck Medium</vt:lpstr>
      <vt:lpstr>TASA Orbiter Text</vt:lpstr>
      <vt:lpstr>TASA Orbiter Text Medium</vt:lpstr>
      <vt:lpstr>Office Theme</vt:lpstr>
      <vt:lpstr>Coding: Berbicara dengan Komputer</vt:lpstr>
      <vt:lpstr>Vasant Paradissa Nuno Sakti</vt:lpstr>
      <vt:lpstr>PowerPoint Presentation</vt:lpstr>
      <vt:lpstr>PowerPoint Presentation</vt:lpstr>
      <vt:lpstr>Agenda</vt:lpstr>
      <vt:lpstr>Ada yang pernah belajar coding? Atau sudah bisa coding?</vt:lpstr>
      <vt:lpstr>Ada yang tertarik belajar coding? Kenapa?</vt:lpstr>
      <vt:lpstr>PowerPoint Presentation</vt:lpstr>
      <vt:lpstr>Apa Itu “Coding”?</vt:lpstr>
      <vt:lpstr>‘Yang kebanyakan sekolah tidak ajarkan’</vt:lpstr>
      <vt:lpstr>Coding</vt:lpstr>
      <vt:lpstr>PowerPoint Presentation</vt:lpstr>
      <vt:lpstr>Beda coding dan programming</vt:lpstr>
      <vt:lpstr>PowerPoint Presentation</vt:lpstr>
      <vt:lpstr>Coding = sihir</vt:lpstr>
      <vt:lpstr>Jelaskan coding menggunakan bahasamu sendiri</vt:lpstr>
      <vt:lpstr>Coding di Dunia Nyata</vt:lpstr>
      <vt:lpstr>Bagaimana coding digunakan pada kehidupan sehari-hari?</vt:lpstr>
      <vt:lpstr>Game</vt:lpstr>
      <vt:lpstr>Website dan Aplikasi</vt:lpstr>
      <vt:lpstr>Artificial Intelligence/Kecerdasan Buatan</vt:lpstr>
      <vt:lpstr>Robotika</vt:lpstr>
      <vt:lpstr>Sains data</vt:lpstr>
      <vt:lpstr>Memahami Bahasa Komputer</vt:lpstr>
      <vt:lpstr>PowerPoint Presentation</vt:lpstr>
      <vt:lpstr>Bahasa Pemrograman</vt:lpstr>
      <vt:lpstr>Bahasa berbasis teks</vt:lpstr>
      <vt:lpstr>Bahasa berbasis blok</vt:lpstr>
      <vt:lpstr>Ayo berpikir seperti coder!</vt:lpstr>
      <vt:lpstr>Berpikir Komputasional</vt:lpstr>
      <vt:lpstr>Berpikir Komputasional</vt:lpstr>
      <vt:lpstr>Unsur berpikir komputasional</vt:lpstr>
      <vt:lpstr>Memasak mie instan</vt:lpstr>
      <vt:lpstr>PowerPoint Presentation</vt:lpstr>
      <vt:lpstr>Belajar Coding dengan Scratch</vt:lpstr>
      <vt:lpstr>Apa itu Scratch?</vt:lpstr>
      <vt:lpstr>Apa itu Scratch?</vt:lpstr>
      <vt:lpstr>Kenapa Scratch?</vt:lpstr>
      <vt:lpstr>Dasar-dasar Scratch</vt:lpstr>
      <vt:lpstr>Langkah pertama</vt:lpstr>
      <vt:lpstr>Eksperimen</vt:lpstr>
      <vt:lpstr>Eksperimen</vt:lpstr>
      <vt:lpstr>Kuis 1</vt:lpstr>
      <vt:lpstr>PowerPoint Presentation</vt:lpstr>
      <vt:lpstr>PowerPoint Presentation</vt:lpstr>
      <vt:lpstr>PowerPoint Presentation</vt:lpstr>
      <vt:lpstr>PowerPoint Presentation</vt:lpstr>
      <vt:lpstr>Break?</vt:lpstr>
      <vt:lpstr>Konsep Coding Lanjutan</vt:lpstr>
      <vt:lpstr>Aliran Kontrol/Control Flow ⟶</vt:lpstr>
      <vt:lpstr>Loop/Perulangan ∞</vt:lpstr>
      <vt:lpstr>Eksperimen 2.1: Aliran Kontrol</vt:lpstr>
      <vt:lpstr>Eksperimen 2.2: Perulangan</vt:lpstr>
      <vt:lpstr>Tanpa perulangan :( </vt:lpstr>
      <vt:lpstr>Kuis 2</vt:lpstr>
      <vt:lpstr>PowerPoint Presentation</vt:lpstr>
      <vt:lpstr>PowerPoint Presentation</vt:lpstr>
      <vt:lpstr>PowerPoint Presentation</vt:lpstr>
      <vt:lpstr>Eksperimen</vt:lpstr>
      <vt:lpstr>Sharing</vt:lpstr>
      <vt:lpstr>Sharing</vt:lpstr>
      <vt:lpstr>PowerPoint Presentation</vt:lpstr>
      <vt:lpstr>Kuis 3 (lanjutan kuis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Kesimpulan</vt:lpstr>
      <vt:lpstr>Langkah Selanjutnya</vt:lpstr>
      <vt:lpstr>Kontak saya</vt:lpstr>
      <vt:lpstr>Tanya Jawab</vt:lpstr>
      <vt:lpstr>PowerPoint Presentation</vt:lpstr>
      <vt:lpstr>resources</vt:lpstr>
      <vt:lpstr>Terima Kasih ^_^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Pemrograman: Berbicara dengan Komputer</dc:title>
  <dc:creator>Vasant Paradissa</dc:creator>
  <cp:lastModifiedBy>Vasant Paradissa</cp:lastModifiedBy>
  <cp:revision>22</cp:revision>
  <dcterms:created xsi:type="dcterms:W3CDTF">2023-08-12T06:32:23Z</dcterms:created>
  <dcterms:modified xsi:type="dcterms:W3CDTF">2023-08-23T17:44:56Z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</Properties>
</file>